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92" r:id="rId2"/>
    <p:sldId id="294" r:id="rId3"/>
    <p:sldId id="293" r:id="rId4"/>
    <p:sldId id="258" r:id="rId5"/>
    <p:sldId id="261" r:id="rId6"/>
    <p:sldId id="295" r:id="rId7"/>
    <p:sldId id="296" r:id="rId8"/>
    <p:sldId id="259" r:id="rId9"/>
    <p:sldId id="297" r:id="rId10"/>
    <p:sldId id="298" r:id="rId11"/>
    <p:sldId id="299" r:id="rId12"/>
    <p:sldId id="300" r:id="rId13"/>
    <p:sldId id="260" r:id="rId14"/>
    <p:sldId id="301" r:id="rId15"/>
    <p:sldId id="270" r:id="rId16"/>
    <p:sldId id="262" r:id="rId17"/>
    <p:sldId id="278" r:id="rId18"/>
    <p:sldId id="279" r:id="rId19"/>
    <p:sldId id="281" r:id="rId20"/>
    <p:sldId id="264" r:id="rId21"/>
    <p:sldId id="282" r:id="rId22"/>
    <p:sldId id="306" r:id="rId23"/>
    <p:sldId id="308" r:id="rId24"/>
    <p:sldId id="309" r:id="rId25"/>
    <p:sldId id="311" r:id="rId26"/>
    <p:sldId id="316" r:id="rId27"/>
    <p:sldId id="317" r:id="rId28"/>
    <p:sldId id="318" r:id="rId29"/>
    <p:sldId id="320" r:id="rId30"/>
    <p:sldId id="321" r:id="rId31"/>
    <p:sldId id="322" r:id="rId32"/>
    <p:sldId id="275" r:id="rId33"/>
    <p:sldId id="302" r:id="rId34"/>
    <p:sldId id="303" r:id="rId35"/>
    <p:sldId id="304" r:id="rId36"/>
    <p:sldId id="307" r:id="rId37"/>
    <p:sldId id="310" r:id="rId38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AB5"/>
    <a:srgbClr val="FF0066"/>
    <a:srgbClr val="EE2AE5"/>
    <a:srgbClr val="DC3220"/>
    <a:srgbClr val="E66254"/>
    <a:srgbClr val="E45748"/>
    <a:srgbClr val="5B9BD5"/>
    <a:srgbClr val="00D614"/>
    <a:srgbClr val="4A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902" autoAdjust="0"/>
  </p:normalViewPr>
  <p:slideViewPr>
    <p:cSldViewPr snapToGrid="0">
      <p:cViewPr>
        <p:scale>
          <a:sx n="75" d="100"/>
          <a:sy n="75" d="100"/>
        </p:scale>
        <p:origin x="1365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297E90-C40C-4890-BB4E-CBC3536409F2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9547791-7F05-4D1A-9132-DAFCA36AFB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034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day to day we our brain receives a lot of information</a:t>
            </a:r>
          </a:p>
          <a:p>
            <a:r>
              <a:rPr lang="en-US" dirty="0"/>
              <a:t>He than processes it.</a:t>
            </a:r>
          </a:p>
          <a:p>
            <a:r>
              <a:rPr lang="en-US" dirty="0"/>
              <a:t>Some of is consciously perceived, and thus called conscious</a:t>
            </a:r>
          </a:p>
          <a:p>
            <a:r>
              <a:rPr lang="en-US" dirty="0"/>
              <a:t>And as a result affects our behavior.</a:t>
            </a:r>
          </a:p>
          <a:p>
            <a:endParaRPr lang="en-US" dirty="0"/>
          </a:p>
          <a:p>
            <a:r>
              <a:rPr lang="en-US" dirty="0"/>
              <a:t>But we don’t perceive everything we processes,</a:t>
            </a:r>
          </a:p>
          <a:p>
            <a:r>
              <a:rPr lang="en-US" dirty="0"/>
              <a:t>Some of the information doesn’t enter our awareness,</a:t>
            </a:r>
          </a:p>
          <a:p>
            <a:r>
              <a:rPr lang="en-US" dirty="0"/>
              <a:t>But can still affect our behavior (references)</a:t>
            </a:r>
          </a:p>
          <a:p>
            <a:r>
              <a:rPr lang="en-US" dirty="0"/>
              <a:t>This is unconscious information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46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My study includes a rigorous awareness testing procedure that combines both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subjective measure </a:t>
            </a:r>
            <a:r>
              <a:rPr lang="en-US" dirty="0" err="1"/>
              <a:t>thawareness</a:t>
            </a:r>
            <a:r>
              <a:rPr lang="en-US" dirty="0"/>
              <a:t> on single </a:t>
            </a:r>
            <a:r>
              <a:rPr lang="en-US" dirty="0" err="1"/>
              <a:t>tial</a:t>
            </a:r>
            <a:r>
              <a:rPr lang="en-US" dirty="0"/>
              <a:t> level,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objective awareness measure that overcomes the criterion problem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Reaching movements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 constrain movement,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Is more intuitive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4564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exp followed </a:t>
            </a:r>
            <a:r>
              <a:rPr lang="en-US" dirty="0" err="1"/>
              <a:t>Dehanea</a:t>
            </a:r>
            <a:r>
              <a:rPr lang="en-US" dirty="0"/>
              <a:t> (reference)</a:t>
            </a:r>
          </a:p>
          <a:p>
            <a:r>
              <a:rPr lang="en-US" dirty="0"/>
              <a:t>In this paradigm,</a:t>
            </a:r>
          </a:p>
          <a:p>
            <a:r>
              <a:rPr lang="en-US" dirty="0"/>
              <a:t>Prime - Prime is shortly displayed between very salient masks, which renders it invisible.</a:t>
            </a:r>
          </a:p>
          <a:p>
            <a:r>
              <a:rPr lang="en-US" dirty="0"/>
              <a:t>Target - </a:t>
            </a:r>
            <a:r>
              <a:rPr lang="en-US" dirty="0" err="1"/>
              <a:t>Afterwhich</a:t>
            </a:r>
            <a:r>
              <a:rPr lang="en-US" dirty="0"/>
              <a:t> target is displayed and sub classifies it as natural / artificial</a:t>
            </a:r>
          </a:p>
          <a:p>
            <a:r>
              <a:rPr lang="en-US" dirty="0"/>
              <a:t>FC – </a:t>
            </a:r>
            <a:r>
              <a:rPr lang="en-US" dirty="0" err="1"/>
              <a:t>afterwords</a:t>
            </a:r>
            <a:r>
              <a:rPr lang="en-US" dirty="0"/>
              <a:t> he is asked to identify the </a:t>
            </a:r>
            <a:r>
              <a:rPr lang="en-US" dirty="0" err="1"/>
              <a:t>priem</a:t>
            </a:r>
            <a:r>
              <a:rPr lang="en-US" dirty="0"/>
              <a:t> between two options</a:t>
            </a:r>
          </a:p>
          <a:p>
            <a:r>
              <a:rPr lang="en-US" dirty="0"/>
              <a:t>PAS – rate </a:t>
            </a:r>
            <a:r>
              <a:rPr lang="en-US" dirty="0" err="1"/>
              <a:t>visisbility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Congruenct</a:t>
            </a:r>
            <a:r>
              <a:rPr lang="en-US" dirty="0"/>
              <a:t> condition,</a:t>
            </a:r>
          </a:p>
          <a:p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r>
              <a:rPr lang="en-US" dirty="0"/>
              <a:t>Congruency effect reflected by diff between trajectories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122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6 variables to measure this difference.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603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studies aimed at finding the optimal conditions for detecting an UC effect with motion tracking.</a:t>
            </a:r>
          </a:p>
          <a:p>
            <a:endParaRPr lang="en-US" dirty="0"/>
          </a:p>
          <a:p>
            <a:r>
              <a:rPr lang="en-US" dirty="0"/>
              <a:t>Fourth confirmatory study, that compares between  motion tracking and keyboard response.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0126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about Graph.</a:t>
            </a:r>
          </a:p>
          <a:p>
            <a:r>
              <a:rPr lang="en-US" dirty="0"/>
              <a:t>No difference was observed between the con </a:t>
            </a:r>
            <a:r>
              <a:rPr lang="en-US" dirty="0" err="1"/>
              <a:t>incon</a:t>
            </a:r>
            <a:r>
              <a:rPr lang="en-US" dirty="0"/>
              <a:t> </a:t>
            </a:r>
            <a:r>
              <a:rPr lang="en-US" dirty="0" err="1"/>
              <a:t>trajs</a:t>
            </a:r>
            <a:endParaRPr lang="en-US" dirty="0"/>
          </a:p>
          <a:p>
            <a:endParaRPr lang="en-US" dirty="0"/>
          </a:p>
          <a:p>
            <a:r>
              <a:rPr lang="en-US" dirty="0"/>
              <a:t>Trend in reach area</a:t>
            </a:r>
          </a:p>
          <a:p>
            <a:r>
              <a:rPr lang="en-US" dirty="0"/>
              <a:t>Explain about graph</a:t>
            </a:r>
          </a:p>
          <a:p>
            <a:endParaRPr lang="en-US" dirty="0"/>
          </a:p>
          <a:p>
            <a:r>
              <a:rPr lang="en-US" dirty="0"/>
              <a:t>The reason: Long 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9336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why long RT might be a problem, I will use an evidence accumulation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480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sub reaches decision before movement,</a:t>
            </a:r>
          </a:p>
          <a:p>
            <a:r>
              <a:rPr lang="en-US" dirty="0"/>
              <a:t>Movement duration should stay the same between conditions,</a:t>
            </a:r>
          </a:p>
          <a:p>
            <a:r>
              <a:rPr lang="en-US" dirty="0"/>
              <a:t>But reaction time should be shorter on congruent trials.</a:t>
            </a:r>
          </a:p>
          <a:p>
            <a:endParaRPr lang="en-US" dirty="0"/>
          </a:p>
          <a:p>
            <a:r>
              <a:rPr lang="en-US" dirty="0"/>
              <a:t>Indeed a increasing trend was found for most </a:t>
            </a:r>
            <a:r>
              <a:rPr lang="en-US" dirty="0" err="1"/>
              <a:t>particiaptns</a:t>
            </a:r>
            <a:r>
              <a:rPr lang="en-US" dirty="0"/>
              <a:t>,</a:t>
            </a:r>
          </a:p>
          <a:p>
            <a:r>
              <a:rPr lang="en-US" dirty="0"/>
              <a:t>But movement showed no trend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5431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Shortenend</a:t>
            </a:r>
            <a:r>
              <a:rPr lang="en-US" dirty="0"/>
              <a:t> RT</a:t>
            </a:r>
          </a:p>
          <a:p>
            <a:r>
              <a:rPr lang="en-US" dirty="0"/>
              <a:t>Added practice</a:t>
            </a:r>
          </a:p>
          <a:p>
            <a:endParaRPr lang="en-US" dirty="0"/>
          </a:p>
          <a:p>
            <a:r>
              <a:rPr lang="en-US" dirty="0"/>
              <a:t>Results were not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4762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trends were seen in the data.</a:t>
            </a:r>
          </a:p>
          <a:p>
            <a:r>
              <a:rPr lang="en-US" dirty="0"/>
              <a:t>Two explanations why no significance:</a:t>
            </a:r>
          </a:p>
          <a:p>
            <a:r>
              <a:rPr lang="en-US" dirty="0" err="1"/>
              <a:t>Deviante</a:t>
            </a:r>
            <a:r>
              <a:rPr lang="en-US" dirty="0"/>
              <a:t> participant – w/o results are significant</a:t>
            </a:r>
          </a:p>
          <a:p>
            <a:r>
              <a:rPr lang="en-US" dirty="0"/>
              <a:t>Many excluded trials – </a:t>
            </a:r>
            <a:r>
              <a:rPr lang="en-US" dirty="0" err="1"/>
              <a:t>Demandin</a:t>
            </a:r>
            <a:r>
              <a:rPr lang="en-US" dirty="0"/>
              <a:t> faster responses resulted in more trials excluded due to bad timing.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2552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practice day</a:t>
            </a:r>
          </a:p>
          <a:p>
            <a:endParaRPr lang="en-US" dirty="0"/>
          </a:p>
          <a:p>
            <a:r>
              <a:rPr lang="en-US" dirty="0"/>
              <a:t>Results yielded a prominent difference between the </a:t>
            </a:r>
            <a:r>
              <a:rPr lang="en-US" dirty="0" err="1"/>
              <a:t>trajectoriesin</a:t>
            </a:r>
            <a:r>
              <a:rPr lang="en-US" dirty="0"/>
              <a:t>,</a:t>
            </a:r>
          </a:p>
          <a:p>
            <a:r>
              <a:rPr lang="en-US" dirty="0"/>
              <a:t>As expressed in smaller reach area in </a:t>
            </a:r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r>
              <a:rPr lang="en-US" dirty="0"/>
              <a:t>But none survived multiple comparisons correction.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5291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one wants to research this type of information he can use 3 methods to render it UC: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degrading its physical </a:t>
            </a:r>
            <a:r>
              <a:rPr lang="en-US" dirty="0" err="1"/>
              <a:t>propertis</a:t>
            </a:r>
            <a:r>
              <a:rPr lang="en-US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suppressing </a:t>
            </a:r>
            <a:r>
              <a:rPr lang="en-US" dirty="0" err="1"/>
              <a:t>ti</a:t>
            </a:r>
            <a:r>
              <a:rPr lang="en-US" dirty="0"/>
              <a:t> with more salient stimuli,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diverting attention.</a:t>
            </a:r>
            <a:endParaRPr lang="he-IL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of which decreases visibility, but also decrease the neural response,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weaker behavioral change</a:t>
            </a:r>
            <a:endParaRPr lang="he-IL" dirty="0"/>
          </a:p>
          <a:p>
            <a:endParaRPr lang="en-US" dirty="0"/>
          </a:p>
          <a:p>
            <a:r>
              <a:rPr lang="en-US" dirty="0"/>
              <a:t>How would one go about measuring the unconscious effect you ask? Well…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3145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Suprisingly</a:t>
            </a:r>
            <a:r>
              <a:rPr lang="en-US" dirty="0"/>
              <a:t>, the reduction in RT was only </a:t>
            </a:r>
            <a:r>
              <a:rPr lang="en-US" dirty="0" err="1"/>
              <a:t>mariginal</a:t>
            </a:r>
            <a:r>
              <a:rPr lang="en-US" dirty="0"/>
              <a:t>,</a:t>
            </a:r>
          </a:p>
          <a:p>
            <a:r>
              <a:rPr lang="en-US" dirty="0"/>
              <a:t>Moreover, the number of excluded trials seems to increase.</a:t>
            </a:r>
          </a:p>
          <a:p>
            <a:r>
              <a:rPr lang="en-US" b="1" dirty="0"/>
              <a:t>What </a:t>
            </a:r>
            <a:r>
              <a:rPr lang="en-US" b="1" dirty="0" err="1"/>
              <a:t>cacn</a:t>
            </a:r>
            <a:r>
              <a:rPr lang="en-US" b="1" dirty="0"/>
              <a:t> explain this? </a:t>
            </a:r>
            <a:r>
              <a:rPr lang="en-US" b="1"/>
              <a:t>They might ask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221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Separate sessions, one for </a:t>
            </a:r>
            <a:r>
              <a:rPr lang="en-US" dirty="0" err="1"/>
              <a:t>jeyboard</a:t>
            </a:r>
            <a:r>
              <a:rPr lang="en-US" dirty="0"/>
              <a:t>, one for reaching,</a:t>
            </a:r>
          </a:p>
          <a:p>
            <a:r>
              <a:rPr lang="en-US" dirty="0"/>
              <a:t>Order counterbalanced.</a:t>
            </a:r>
          </a:p>
          <a:p>
            <a:endParaRPr lang="en-US" dirty="0"/>
          </a:p>
          <a:p>
            <a:r>
              <a:rPr lang="en-US" dirty="0"/>
              <a:t>Each session included 240 trials, </a:t>
            </a:r>
          </a:p>
          <a:p>
            <a:r>
              <a:rPr lang="en-US" dirty="0"/>
              <a:t>Estimated to give an effect according to the results of exp 3.</a:t>
            </a:r>
          </a:p>
          <a:p>
            <a:endParaRPr lang="en-US" dirty="0"/>
          </a:p>
          <a:p>
            <a:r>
              <a:rPr lang="en-US" dirty="0"/>
              <a:t>A bias towards the incorrect answer was found in incongruent trials.</a:t>
            </a:r>
          </a:p>
          <a:p>
            <a:r>
              <a:rPr lang="en-US" dirty="0"/>
              <a:t>Grey – Permutation&amp; clustering </a:t>
            </a:r>
            <a:r>
              <a:rPr lang="en-US" dirty="0" err="1"/>
              <a:t>ana;ysis</a:t>
            </a:r>
            <a:r>
              <a:rPr lang="en-US" dirty="0"/>
              <a:t> </a:t>
            </a:r>
            <a:r>
              <a:rPr lang="en-US" dirty="0" err="1"/>
              <a:t>foun</a:t>
            </a:r>
            <a:r>
              <a:rPr lang="en-US" dirty="0"/>
              <a:t> these differences significant.</a:t>
            </a:r>
          </a:p>
          <a:p>
            <a:r>
              <a:rPr lang="en-US" dirty="0"/>
              <a:t>        evident </a:t>
            </a:r>
            <a:r>
              <a:rPr lang="en-US" dirty="0" err="1"/>
              <a:t>thorught</a:t>
            </a:r>
            <a:r>
              <a:rPr lang="en-US" dirty="0"/>
              <a:t> almost entire trajectory (24-94%, 175-390ms)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4630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bias resulted in a smaller reach area in </a:t>
            </a:r>
            <a:r>
              <a:rPr lang="en-US" dirty="0" err="1"/>
              <a:t>incong</a:t>
            </a:r>
            <a:r>
              <a:rPr lang="en-US" dirty="0"/>
              <a:t>,</a:t>
            </a:r>
          </a:p>
          <a:p>
            <a:r>
              <a:rPr lang="en-US" dirty="0"/>
              <a:t>But also longer traveled distance and longer movement duration.</a:t>
            </a:r>
          </a:p>
          <a:p>
            <a:endParaRPr lang="en-US" dirty="0"/>
          </a:p>
          <a:p>
            <a:r>
              <a:rPr lang="en-US" dirty="0"/>
              <a:t>The effect was also found in the keyboard task,</a:t>
            </a:r>
          </a:p>
          <a:p>
            <a:r>
              <a:rPr lang="en-US" dirty="0"/>
              <a:t>Longer RT in incongruent trials,</a:t>
            </a:r>
          </a:p>
          <a:p>
            <a:endParaRPr lang="en-US" dirty="0"/>
          </a:p>
          <a:p>
            <a:r>
              <a:rPr lang="en-US" dirty="0"/>
              <a:t>Since I used strict awareness measures,</a:t>
            </a:r>
          </a:p>
          <a:p>
            <a:r>
              <a:rPr lang="en-US" dirty="0"/>
              <a:t>And no residual awareness was detected,</a:t>
            </a:r>
          </a:p>
          <a:p>
            <a:r>
              <a:rPr lang="en-US" dirty="0"/>
              <a:t>The results provide strong evidence for the UC repetition processing,</a:t>
            </a:r>
          </a:p>
          <a:p>
            <a:r>
              <a:rPr lang="en-US" dirty="0"/>
              <a:t>Make one for step for settling the debate regarding its existence.</a:t>
            </a:r>
          </a:p>
          <a:p>
            <a:endParaRPr lang="en-US" dirty="0"/>
          </a:p>
          <a:p>
            <a:r>
              <a:rPr lang="en-US" dirty="0"/>
              <a:t>Results Pose </a:t>
            </a:r>
          </a:p>
          <a:p>
            <a:endParaRPr lang="en-US" dirty="0"/>
          </a:p>
          <a:p>
            <a:r>
              <a:rPr lang="en-US" dirty="0"/>
              <a:t>The effect in movement duration was comparable to the keyboard task.</a:t>
            </a:r>
          </a:p>
          <a:p>
            <a:r>
              <a:rPr lang="en-US" dirty="0"/>
              <a:t>However, the reach area effect was smaller.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1578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explain the discrepancy?</a:t>
            </a:r>
          </a:p>
          <a:p>
            <a:endParaRPr lang="en-US" dirty="0"/>
          </a:p>
          <a:p>
            <a:r>
              <a:rPr lang="en-US" dirty="0"/>
              <a:t>Mouse is more sensitive to UC effect,</a:t>
            </a:r>
          </a:p>
          <a:p>
            <a:r>
              <a:rPr lang="en-US" dirty="0"/>
              <a:t>Unlikely considering </a:t>
            </a:r>
            <a:r>
              <a:rPr lang="en-US" dirty="0" err="1"/>
              <a:t>prev</a:t>
            </a:r>
            <a:r>
              <a:rPr lang="en-US" dirty="0"/>
              <a:t> findings (references): </a:t>
            </a:r>
          </a:p>
          <a:p>
            <a:r>
              <a:rPr lang="en-US" dirty="0" err="1"/>
              <a:t>Reachign</a:t>
            </a:r>
            <a:r>
              <a:rPr lang="en-US" dirty="0"/>
              <a:t> more intuitive,</a:t>
            </a:r>
          </a:p>
          <a:p>
            <a:r>
              <a:rPr lang="en-US" dirty="0"/>
              <a:t>Places less constrains on movement,</a:t>
            </a:r>
          </a:p>
          <a:p>
            <a:r>
              <a:rPr lang="en-US" dirty="0"/>
              <a:t>Responds faster + greater curvature to COM</a:t>
            </a:r>
          </a:p>
          <a:p>
            <a:endParaRPr lang="en-US" dirty="0"/>
          </a:p>
          <a:p>
            <a:r>
              <a:rPr lang="en-US" dirty="0"/>
              <a:t>AUC estimated for each trial,</a:t>
            </a:r>
          </a:p>
          <a:p>
            <a:r>
              <a:rPr lang="en-US" dirty="0"/>
              <a:t>Reach area estimated with the average trajectories.</a:t>
            </a:r>
          </a:p>
          <a:p>
            <a:r>
              <a:rPr lang="en-US" dirty="0"/>
              <a:t>Information is lost when averaging.</a:t>
            </a:r>
          </a:p>
          <a:p>
            <a:r>
              <a:rPr lang="en-US" dirty="0"/>
              <a:t>However, post hoc showed AUC effect = reach area effect.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Xiao’s masking </a:t>
            </a:r>
            <a:r>
              <a:rPr lang="en-US" dirty="0" err="1"/>
              <a:t>manipulaton</a:t>
            </a:r>
            <a:r>
              <a:rPr lang="en-US" dirty="0"/>
              <a:t> wasn’t successful as his awareness measures indicate,</a:t>
            </a:r>
          </a:p>
          <a:p>
            <a:r>
              <a:rPr lang="en-US" dirty="0"/>
              <a:t>Meaning some of the stimuli was processed consciously.</a:t>
            </a:r>
          </a:p>
          <a:p>
            <a:r>
              <a:rPr lang="en-US" dirty="0"/>
              <a:t>Possibly, conscious processing leads to larger behavioral changes than UC.</a:t>
            </a:r>
          </a:p>
          <a:p>
            <a:endParaRPr lang="en-US" dirty="0"/>
          </a:p>
          <a:p>
            <a:r>
              <a:rPr lang="en-US" dirty="0"/>
              <a:t>One of the results are erroneous.</a:t>
            </a:r>
          </a:p>
          <a:p>
            <a:r>
              <a:rPr lang="en-US" dirty="0"/>
              <a:t>Further studies required to determine that.</a:t>
            </a:r>
          </a:p>
          <a:p>
            <a:r>
              <a:rPr lang="en-US" dirty="0"/>
              <a:t>Should use dynamic string condition since:</a:t>
            </a:r>
          </a:p>
          <a:p>
            <a:r>
              <a:rPr lang="en-US" dirty="0"/>
              <a:t>Increases movement consistency,</a:t>
            </a:r>
          </a:p>
          <a:p>
            <a:r>
              <a:rPr lang="en-US" dirty="0"/>
              <a:t>Increases curvature,</a:t>
            </a:r>
          </a:p>
          <a:p>
            <a:r>
              <a:rPr lang="en-US" dirty="0"/>
              <a:t>Decreases noise (reference).</a:t>
            </a:r>
          </a:p>
          <a:p>
            <a:r>
              <a:rPr lang="en-US" dirty="0"/>
              <a:t>Additionally, will prevent Too late, too early trials. -&gt; increase SNR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8836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Reaching requires planning a trajectory to the screen,</a:t>
            </a:r>
          </a:p>
          <a:p>
            <a:r>
              <a:rPr lang="en-US" dirty="0"/>
              <a:t>Thus is more complex than simple key press.</a:t>
            </a:r>
          </a:p>
          <a:p>
            <a:r>
              <a:rPr lang="en-US" dirty="0"/>
              <a:t>More complexity means more place for variance</a:t>
            </a:r>
          </a:p>
          <a:p>
            <a:r>
              <a:rPr lang="en-US" dirty="0"/>
              <a:t>This might obscure the UC effect and make it harder to detect.</a:t>
            </a:r>
          </a:p>
          <a:p>
            <a:r>
              <a:rPr lang="en-US" dirty="0"/>
              <a:t>Notion is supported by STDs.</a:t>
            </a:r>
          </a:p>
          <a:p>
            <a:endParaRPr lang="en-US" dirty="0"/>
          </a:p>
          <a:p>
            <a:r>
              <a:rPr lang="en-US" dirty="0"/>
              <a:t>UC effects are short lived, while reaching is a long ongoing procedure.</a:t>
            </a:r>
          </a:p>
          <a:p>
            <a:r>
              <a:rPr lang="en-US" dirty="0" err="1"/>
              <a:t>Unlikly</a:t>
            </a:r>
            <a:r>
              <a:rPr lang="en-US" dirty="0"/>
              <a:t>, considering their expression is visible </a:t>
            </a:r>
            <a:r>
              <a:rPr lang="en-US" dirty="0" err="1"/>
              <a:t>thorught</a:t>
            </a:r>
            <a:r>
              <a:rPr lang="en-US" dirty="0"/>
              <a:t> the movement (although it could have been expressed in the beginning and this is only an after effect of the hand already being displaced),</a:t>
            </a:r>
          </a:p>
          <a:p>
            <a:r>
              <a:rPr lang="en-US" dirty="0"/>
              <a:t>Also, Difference is only 60ms, if UC faded before being expressed in reaching, it should also not be expressed in keyboard 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9194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incorrect – Participants can change their mind. Can reflect UC effect of prime.</a:t>
            </a:r>
          </a:p>
          <a:p>
            <a:r>
              <a:rPr lang="en-US" dirty="0"/>
              <a:t>Online information – opens the door for further investigations about the temporal dynamic of UC processing.</a:t>
            </a:r>
          </a:p>
          <a:p>
            <a:r>
              <a:rPr lang="en-US" dirty="0"/>
              <a:t>Rich data – allows to examine aspects of cognitive processes, unavailable when using keyboard.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5139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incorrect – Participants can change their mind. Can reflect UC effect of prime.</a:t>
            </a:r>
          </a:p>
          <a:p>
            <a:r>
              <a:rPr lang="en-US" dirty="0"/>
              <a:t>Online information – opens the door for further investigations about the temporal dynamic of UC processing.</a:t>
            </a:r>
          </a:p>
          <a:p>
            <a:r>
              <a:rPr lang="en-US" dirty="0"/>
              <a:t>Rich data – allows to examine aspects of cognitive processes, unavailable when using keyboard.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8912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The most prominent method is the priming paradigm with a Keyboard RT measure.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A prime precedes the target, is rendered invisible, e.g. by masking with salient stimuli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Participant perform a task on the target, e.g. classify as artificial / natural.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 err="1">
                <a:sym typeface="Wingdings" panose="05000000000000000000" pitchFamily="2" charset="2"/>
              </a:rPr>
              <a:t>Prime,target</a:t>
            </a:r>
            <a:r>
              <a:rPr lang="en-US" dirty="0">
                <a:sym typeface="Wingdings" panose="05000000000000000000" pitchFamily="2" charset="2"/>
              </a:rPr>
              <a:t> can be either congruent – evoke the same response.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529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Or incongruent – evoke opposite responses.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verify that prime is indeed invisible, two types of measures are available: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Subjective – participant asked about his experience of the prime.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Objective – participant is asked to perform a judgment about the prime, and the invisibility is inferred from low accuracy..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9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 Measure the effect we compare the RT between the conditions and that difference gives us the </a:t>
            </a:r>
            <a:r>
              <a:rPr lang="en-US" b="1" dirty="0">
                <a:sym typeface="Wingdings" panose="05000000000000000000" pitchFamily="2" charset="2"/>
              </a:rPr>
              <a:t>congruency effect.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It implies that the prime was unconsciously processed.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Problem is this effect is usually </a:t>
            </a:r>
            <a:r>
              <a:rPr lang="en-US" b="1" dirty="0">
                <a:sym typeface="Wingdings" panose="05000000000000000000" pitchFamily="2" charset="2"/>
              </a:rPr>
              <a:t>very small</a:t>
            </a:r>
            <a:r>
              <a:rPr lang="en-US" dirty="0">
                <a:sym typeface="Wingdings" panose="05000000000000000000" pitchFamily="2" charset="2"/>
              </a:rPr>
              <a:t> when recorded with a keyboard (add references)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718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The problem with a small effect is that it is hard to detect,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Which leads to contradicting findings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 that in turn evoke controversy on the scope of UC processing.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Some say:</a:t>
            </a:r>
          </a:p>
          <a:p>
            <a:r>
              <a:rPr lang="en-US" dirty="0"/>
              <a:t>Unconscious processing can perform high level functions and have a small but existing affect on behavior, (references)</a:t>
            </a:r>
          </a:p>
          <a:p>
            <a:r>
              <a:rPr lang="en-US" dirty="0"/>
              <a:t>Others say:</a:t>
            </a:r>
          </a:p>
          <a:p>
            <a:r>
              <a:rPr lang="en-US" dirty="0"/>
              <a:t>It is negligible, and the parts of it that can be found can be explained by conscious influence. (references)</a:t>
            </a:r>
          </a:p>
          <a:p>
            <a:endParaRPr lang="en-US" dirty="0"/>
          </a:p>
          <a:p>
            <a:r>
              <a:rPr lang="en-US" b="1" dirty="0"/>
              <a:t>You could say:</a:t>
            </a:r>
          </a:p>
          <a:p>
            <a:r>
              <a:rPr lang="en-US" dirty="0"/>
              <a:t>One explanation that can account for the contradicting findings is </a:t>
            </a:r>
            <a:r>
              <a:rPr lang="en-US" dirty="0" err="1"/>
              <a:t>uncderestimation</a:t>
            </a:r>
            <a:r>
              <a:rPr lang="en-US" dirty="0"/>
              <a:t> of the UC effect</a:t>
            </a:r>
          </a:p>
          <a:p>
            <a:r>
              <a:rPr lang="en-US" dirty="0"/>
              <a:t>And the solution for this could be to use more sensitive measure that would capture a </a:t>
            </a:r>
            <a:r>
              <a:rPr lang="en-US" dirty="0" err="1"/>
              <a:t>largir</a:t>
            </a:r>
            <a:r>
              <a:rPr lang="en-US" dirty="0"/>
              <a:t> effect due to insensitive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90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option for improving sensitivity is to use motion tracking,</a:t>
            </a:r>
          </a:p>
          <a:p>
            <a:r>
              <a:rPr lang="en-US" dirty="0"/>
              <a:t>Which has become a popular tool for probing unconscious effects. (references)</a:t>
            </a:r>
          </a:p>
          <a:p>
            <a:endParaRPr lang="en-US" dirty="0"/>
          </a:p>
          <a:p>
            <a:r>
              <a:rPr lang="en-US" dirty="0"/>
              <a:t>This tool has three main advantages over the usual keyboard response measure:</a:t>
            </a:r>
          </a:p>
          <a:p>
            <a:r>
              <a:rPr lang="en-US" dirty="0"/>
              <a:t>(references)</a:t>
            </a:r>
          </a:p>
          <a:p>
            <a:r>
              <a:rPr lang="en-US" dirty="0"/>
              <a:t>Continuous – more suitable for ongoing cognitive processes</a:t>
            </a:r>
          </a:p>
          <a:p>
            <a:r>
              <a:rPr lang="en-US" dirty="0"/>
              <a:t>Rich – allows to capture effect which aren’t detectable in other parameters of the response.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147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date, </a:t>
            </a:r>
          </a:p>
          <a:p>
            <a:r>
              <a:rPr lang="en-US" dirty="0"/>
              <a:t>Only one study directly compared them (reference)</a:t>
            </a:r>
          </a:p>
          <a:p>
            <a:r>
              <a:rPr lang="en-US" dirty="0"/>
              <a:t>Importantly, it found a robust </a:t>
            </a:r>
            <a:r>
              <a:rPr lang="en-US" dirty="0" err="1"/>
              <a:t>weffect</a:t>
            </a:r>
            <a:r>
              <a:rPr lang="en-US" dirty="0"/>
              <a:t> when using mouse tracking,</a:t>
            </a:r>
          </a:p>
          <a:p>
            <a:r>
              <a:rPr lang="en-US" dirty="0"/>
              <a:t>While the keyboard effect was only marginally significant.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8448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Limitations:</a:t>
            </a:r>
          </a:p>
          <a:p>
            <a:r>
              <a:rPr lang="en-US" b="0" dirty="0"/>
              <a:t>Awareness: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Estimating awareness in a separate block doesn’t allow to draw conclusions about awareness in single trial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96 trials isn’t enough to detect </a:t>
            </a:r>
            <a:r>
              <a:rPr lang="en-US" dirty="0" err="1"/>
              <a:t>awarenesss</a:t>
            </a:r>
            <a:r>
              <a:rPr lang="en-US" dirty="0"/>
              <a:t> according to work in our lab.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estimate awareness they estimated the correlation between the awareness score (d’) and the performance score (AUC/RT).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Since no correlation was found and the intercept at zero awareness shows a congruency effect larger than 0, they conclude UC processing occurred.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analysis has been highly criticized since the correlation is limited by the reliability of each measure.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Therefor it </a:t>
            </a:r>
            <a:r>
              <a:rPr lang="en-US" dirty="0" err="1"/>
              <a:t>understimates</a:t>
            </a:r>
            <a:r>
              <a:rPr lang="en-US" dirty="0"/>
              <a:t> awareness.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d’ (sensitivity to prime) seems to be larger than 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Tracking: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Constrains movements - Mouse require remapping to 2D space, which might constrain movement, and thus affect the </a:t>
            </a:r>
            <a:r>
              <a:rPr lang="en-US" dirty="0" err="1"/>
              <a:t>rrajectory</a:t>
            </a:r>
            <a:r>
              <a:rPr lang="en-US" dirty="0"/>
              <a:t> and timing and prevent the effect from being expressed.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 intuitive – therefor more </a:t>
            </a:r>
            <a:r>
              <a:rPr lang="en-US" dirty="0" err="1"/>
              <a:t>effortfull</a:t>
            </a:r>
            <a:r>
              <a:rPr lang="en-US" dirty="0"/>
              <a:t> and thus might be less likely to express fluctuations in decision (reference)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557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3D99-CFB6-4AF5-C132-F8F5A45AE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BAAAC-05FC-FCC3-54D0-F39E508B4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DCB4-AB92-6B93-9D08-E228B377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7938-57FF-8EF1-3975-6BF335FD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4FAA7-307B-DC33-D577-6D8A7EBC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66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E119-E12F-95DC-7C58-BEFDD4A6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A6698-4F7F-7FEB-8118-AA9CCB8F3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97F4F-6DA2-0D7D-42AF-08DCAAA2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6F025-EBB3-B0F0-6867-2D155844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D238-478E-5622-633E-F56FBE39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57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ECF35-A076-5028-77FF-3E651C81F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9563E-A8AB-A473-C55B-82361214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C6C38-DCD7-BDDD-C7F3-BC27864B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9C953-767C-08CE-36BA-40632E83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7CE6B-6D19-D8F2-6B2B-61259510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809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809F-D471-2DEF-33E3-98DA40E5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B9BD9-5B45-8E08-93E0-970B7242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9A7BA-5A43-79B9-6876-F78C636B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8B42-3AFF-23BB-BBC6-D3D344C0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94110-6FC2-3000-2B3A-2FEF804E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453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E10B-9CC5-A98D-A5F9-DF963E36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00075-4E7D-E0ED-EFE6-4C9FB8BC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AB811-363F-14D7-A7B4-4B5A49DA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3AAD4-4520-C981-B16C-DBBF5ECF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916F4-A8C6-8EB4-4E4C-73331A8A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657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02A3-8609-D8EF-E96B-BEE86A8F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132D-8929-215A-83DC-43C605617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16430-E4B2-7EA1-11F9-376652030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C72EF-0203-F6F4-8617-2617C1F4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67599-0A30-3A7D-4CA1-8CF58175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24EE-C9EE-6B2C-0EB9-3503FC602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540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DD02-76C5-3C9B-EC56-492324AB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FB593-92E2-AB2F-635A-9ECB13A9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53405-6DA0-09DD-43C1-866C0C119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A5217-E59B-3937-BD8F-BDD53115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1B71A-D0B6-C4F3-A72D-7212DF640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30BFC-F1AE-67CD-EBAE-D4780BD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D40D0F-DD6C-9FF6-D741-B20AE20B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AA369-8158-6104-8F21-C1B30D79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848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FA68-11DA-2746-EE94-9A5AEE37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7072C-1269-1DFA-3DA4-AA790B76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DD37C-3BE2-4796-0AC6-4385832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7778-6083-61ED-9E29-04CD82DA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82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D5220-3410-52F9-73FD-FFD46A55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2722A-A233-5607-66CD-AE9F9770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74E1-BA96-2BB1-46CF-F9E733FD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648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20EC-B775-1BC9-3B3A-6C92F79E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4719-B187-93E6-78A8-6C9DF98E8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AFBEF-76EF-3A27-60A2-FA1E86DC4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E5DF3-C276-44EF-242B-AF987049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8AD96-5EA5-E3AB-F715-5793FB87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2DF37-7462-CE58-8B4F-20AFC262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926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FEEF-7321-C819-8970-C7150F6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97BA-1A9E-6C95-C51B-2211C04EA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6C27B-CAB9-4AA9-954F-B6F4561CB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05FD1-DE6F-EE70-B86F-790EC4918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5DE64-75AD-9748-7DAA-F7264C1F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2CA15-DD69-7D50-3264-01F17909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89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CC271-CB4B-76C1-FFFC-CB5BA2DA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33333-93AA-9C24-3DFE-69F1EF33B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725C-70A0-7436-48AB-0D7BD5B29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EABC-293C-4330-BDC9-E0E053A7E66A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41A0-60A7-6012-0FE5-54BDDCE30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4B865-878F-B4E6-3A98-7B843B9E0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245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22.png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microsoft.com/office/2007/relationships/hdphoto" Target="../media/hdphoto9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9.wdp"/><Relationship Id="rId3" Type="http://schemas.openxmlformats.org/officeDocument/2006/relationships/image" Target="../media/image29.png"/><Relationship Id="rId7" Type="http://schemas.microsoft.com/office/2007/relationships/hdphoto" Target="../media/hdphoto6.wdp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2.svg"/><Relationship Id="rId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34.emf"/><Relationship Id="rId9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17.png"/><Relationship Id="rId7" Type="http://schemas.microsoft.com/office/2007/relationships/hdphoto" Target="../media/hdphoto10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microsoft.com/office/2007/relationships/hdphoto" Target="../media/hdphoto9.wdp"/><Relationship Id="rId9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12" Type="http://schemas.microsoft.com/office/2007/relationships/hdphoto" Target="../media/hdphoto7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svg"/><Relationship Id="rId4" Type="http://schemas.microsoft.com/office/2007/relationships/hdphoto" Target="../media/hdphoto5.wdp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microsoft.com/office/2007/relationships/hdphoto" Target="../media/hdphoto8.wdp"/><Relationship Id="rId9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Go over thesis and make sure you included all the stuff written there in each section here</a:t>
            </a:r>
          </a:p>
          <a:p>
            <a:pPr algn="ctr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Add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</a:rPr>
              <a:t>refrences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9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87" y="3914792"/>
            <a:ext cx="2225411" cy="91873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E2A9CD2-86B3-E8E0-CFD1-63B958AED1B2}"/>
              </a:ext>
            </a:extLst>
          </p:cNvPr>
          <p:cNvGrpSpPr/>
          <p:nvPr/>
        </p:nvGrpSpPr>
        <p:grpSpPr>
          <a:xfrm>
            <a:off x="3465281" y="1583126"/>
            <a:ext cx="2446686" cy="3109035"/>
            <a:chOff x="1432503" y="2625722"/>
            <a:chExt cx="2569404" cy="301958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5A7B210-4B3A-A0D8-6978-4481352F7024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F9B471-1BD4-4E47-E485-EC14A6132BC8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89900AB-7F1E-7C42-F51B-955980B83CDC}"/>
              </a:ext>
            </a:extLst>
          </p:cNvPr>
          <p:cNvGrpSpPr/>
          <p:nvPr/>
        </p:nvGrpSpPr>
        <p:grpSpPr>
          <a:xfrm>
            <a:off x="3962057" y="818265"/>
            <a:ext cx="2290619" cy="1182255"/>
            <a:chOff x="1487053" y="2456872"/>
            <a:chExt cx="2290619" cy="118225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4B4E430-2766-4183-BF7E-FC974BAFC47A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9007DB-4D22-F5EB-256D-92B1334B01F5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EAA403-0D61-16BE-4218-A6FB519ADD4E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5E532A-642F-FA78-0049-275406B46F39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1EBF4B-DB42-B42F-FA52-E5E9FFBEA884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802A51-FAB2-4F34-10A6-722A6D348557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E0BB76-2DC0-F0FA-DB4E-8D94A1EE7ACA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45DE8A1-C899-93AC-9476-50325C4DF055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6A25D2-B1A9-441D-9DF5-CC72F66F38E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027339-397E-CE4D-01EF-B8968C26D313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8DE58D-22DE-1E03-A690-06173B24B4E6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30EC7B-6926-4BE1-5C49-28F8BA8E3CB6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BDD23C6-95E0-E9A8-88B2-3C0AC1E5ADB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95F015F-F312-C1A0-8292-DFB768E5488D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8964D3-2722-1153-4308-11659693D5AB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D3862B-2AA1-3B4D-8F49-8C118D052C16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D4CBABB-0572-9C7B-E170-81B9432031E4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91C5BC-6FA9-DB07-8F14-C59A4835F46C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A71F864-D98A-59B4-EA7D-5770EC42A51A}"/>
              </a:ext>
            </a:extLst>
          </p:cNvPr>
          <p:cNvSpPr/>
          <p:nvPr/>
        </p:nvSpPr>
        <p:spPr>
          <a:xfrm>
            <a:off x="4497731" y="1409642"/>
            <a:ext cx="2290619" cy="118225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8E72E7-D57D-2714-B0C6-AD29990566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59"/>
          <a:stretch/>
        </p:blipFill>
        <p:spPr>
          <a:xfrm>
            <a:off x="5341465" y="1633678"/>
            <a:ext cx="543261" cy="55091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95BDA149-8ADB-25D3-F099-07F935571A96}"/>
              </a:ext>
            </a:extLst>
          </p:cNvPr>
          <p:cNvGrpSpPr/>
          <p:nvPr/>
        </p:nvGrpSpPr>
        <p:grpSpPr>
          <a:xfrm>
            <a:off x="5026233" y="2071812"/>
            <a:ext cx="2290619" cy="1182255"/>
            <a:chOff x="1487053" y="2456872"/>
            <a:chExt cx="2290619" cy="1182255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8A80ED6-DC2D-6EA8-E822-A43F1638A10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622047-22E5-4469-FC92-C721F3DD8B19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8510FB-AC50-1DA7-B666-8EA7B5380E5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7393D68-9964-93A0-0408-3172B087AB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9821223-09E9-9A7D-9435-ACF5349ADCF9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8FF5DF3-B3A9-998D-10C8-8547AF626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97F913-8A79-4F89-10F3-20AA25D0AAC6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B9D6D11-7216-1749-40CA-E11C92486913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0446A0B-629C-076D-549C-2220F2BA0F5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928F32C-1151-BB0A-EDEC-5F7460877F65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57B799-31B7-235D-D3D0-9DA65EFDA7F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AA05CA3-D18C-18DF-9CDE-8EE234B231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805235E-84E6-38CA-C21A-BDB3880FA11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FDEFA3-0A80-7970-992D-36F6933395A4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A1549FC-F477-1655-E03C-68002D520ADB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07B3375-257F-015E-D42C-468A77EEF3CB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673D6DD-E3CA-B95A-5EB5-2524F3F60FE9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60092B7-12AA-5E76-4883-87C614DB1707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B0A63D7-DBBF-8951-ACC8-AF8FCBFE62A9}"/>
              </a:ext>
            </a:extLst>
          </p:cNvPr>
          <p:cNvGrpSpPr/>
          <p:nvPr/>
        </p:nvGrpSpPr>
        <p:grpSpPr>
          <a:xfrm>
            <a:off x="5482494" y="2721876"/>
            <a:ext cx="2706872" cy="1182255"/>
            <a:chOff x="6659568" y="3364618"/>
            <a:chExt cx="2706872" cy="1182255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DB2DD08E-C191-1F68-AC81-0A3485BC240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8FB262-9213-3257-946A-3540DC7140C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67D8E3-5AC4-CDD9-99C6-8756593D9252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3 \ 3       </a:t>
              </a:r>
              <a:endParaRPr lang="he-IL" sz="2800" dirty="0"/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2CF6E9A2-A3B9-E095-FC15-25D53ECFDFF0}"/>
              </a:ext>
            </a:extLst>
          </p:cNvPr>
          <p:cNvGrpSpPr/>
          <p:nvPr/>
        </p:nvGrpSpPr>
        <p:grpSpPr>
          <a:xfrm>
            <a:off x="5943082" y="3423921"/>
            <a:ext cx="2706872" cy="1182255"/>
            <a:chOff x="6659568" y="3364618"/>
            <a:chExt cx="2706872" cy="1182255"/>
          </a:xfrm>
        </p:grpSpPr>
        <p:sp>
          <p:nvSpPr>
            <p:cNvPr id="1025" name="Rectangle: Rounded Corners 1024">
              <a:extLst>
                <a:ext uri="{FF2B5EF4-FFF2-40B4-BE49-F238E27FC236}">
                  <a16:creationId xmlns:a16="http://schemas.microsoft.com/office/drawing/2014/main" id="{7BBB160A-CF54-268B-C4C5-962D95A25BCA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367C00F0-BEFD-E5AF-F044-C92EE82032A2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E537D034-B9A1-9801-8BC0-542CC7B4779D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Same / Different</a:t>
              </a:r>
              <a:endParaRPr lang="he-IL" sz="2200" dirty="0"/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510DF8-8B4F-F54C-C7D2-9B4EAE8A9100}"/>
              </a:ext>
            </a:extLst>
          </p:cNvPr>
          <p:cNvGrpSpPr/>
          <p:nvPr/>
        </p:nvGrpSpPr>
        <p:grpSpPr>
          <a:xfrm>
            <a:off x="7574377" y="3720356"/>
            <a:ext cx="3724578" cy="1521959"/>
            <a:chOff x="7574377" y="757389"/>
            <a:chExt cx="3724578" cy="1521959"/>
          </a:xfrm>
        </p:grpSpPr>
        <p:sp>
          <p:nvSpPr>
            <p:cNvPr id="1029" name="Arrow: Down 1028">
              <a:extLst>
                <a:ext uri="{FF2B5EF4-FFF2-40B4-BE49-F238E27FC236}">
                  <a16:creationId xmlns:a16="http://schemas.microsoft.com/office/drawing/2014/main" id="{FAECD835-4F88-2FD6-4F10-46937E9989A7}"/>
                </a:ext>
              </a:extLst>
            </p:cNvPr>
            <p:cNvSpPr/>
            <p:nvPr/>
          </p:nvSpPr>
          <p:spPr>
            <a:xfrm rot="16200000">
              <a:off x="10287560" y="806370"/>
              <a:ext cx="368096" cy="1654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050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45A3508D-65C0-BA23-A38B-9F259B50B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74377" y="757389"/>
              <a:ext cx="2425433" cy="15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42F03E6A-F4C8-17DB-8C06-CD1C06152692}"/>
              </a:ext>
            </a:extLst>
          </p:cNvPr>
          <p:cNvSpPr txBox="1"/>
          <p:nvPr/>
        </p:nvSpPr>
        <p:spPr>
          <a:xfrm>
            <a:off x="70063" y="5632564"/>
            <a:ext cx="120151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t(35) = 1.92, p = 0.06, d = 0.65, </a:t>
            </a:r>
            <a:r>
              <a:rPr lang="en-US" sz="2400" dirty="0" err="1"/>
              <a:t>CI</a:t>
            </a:r>
            <a:r>
              <a:rPr lang="en-US" sz="2400" baseline="-25000" dirty="0" err="1"/>
              <a:t>d</a:t>
            </a:r>
            <a:r>
              <a:rPr lang="en-US" sz="2400" dirty="0"/>
              <a:t> [0.16, 1.14]       t(27) = 5.13, p &lt; 0.001,  d = 1.97, </a:t>
            </a:r>
            <a:r>
              <a:rPr lang="en-US" sz="2400" dirty="0" err="1"/>
              <a:t>CI</a:t>
            </a:r>
            <a:r>
              <a:rPr lang="en-US" sz="2400" baseline="-25000" dirty="0" err="1"/>
              <a:t>d</a:t>
            </a:r>
            <a:r>
              <a:rPr lang="en-US" sz="2400" dirty="0"/>
              <a:t> [1.31, 2.64]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31B2F2F-B981-F9EC-432D-ED5B0C364DBF}"/>
              </a:ext>
            </a:extLst>
          </p:cNvPr>
          <p:cNvGrpSpPr/>
          <p:nvPr/>
        </p:nvGrpSpPr>
        <p:grpSpPr>
          <a:xfrm>
            <a:off x="5702727" y="4849025"/>
            <a:ext cx="434940" cy="819381"/>
            <a:chOff x="1234072" y="1784007"/>
            <a:chExt cx="434940" cy="819381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58B0CECE-4886-E29B-87A8-7FCF884F818B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F3DAB15B-1FC0-B05B-18B6-B4D2C541FB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70363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7" name="TextBox 1036">
            <a:extLst>
              <a:ext uri="{FF2B5EF4-FFF2-40B4-BE49-F238E27FC236}">
                <a16:creationId xmlns:a16="http://schemas.microsoft.com/office/drawing/2014/main" id="{ED32EB31-D2D8-1BEB-002A-3E779FB8E57B}"/>
              </a:ext>
            </a:extLst>
          </p:cNvPr>
          <p:cNvSpPr txBox="1"/>
          <p:nvPr/>
        </p:nvSpPr>
        <p:spPr>
          <a:xfrm>
            <a:off x="4296197" y="3991565"/>
            <a:ext cx="120741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58183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510DF8-8B4F-F54C-C7D2-9B4EAE8A9100}"/>
              </a:ext>
            </a:extLst>
          </p:cNvPr>
          <p:cNvGrpSpPr/>
          <p:nvPr/>
        </p:nvGrpSpPr>
        <p:grpSpPr>
          <a:xfrm>
            <a:off x="7495184" y="4431106"/>
            <a:ext cx="3724578" cy="1521959"/>
            <a:chOff x="7574377" y="757389"/>
            <a:chExt cx="3724578" cy="1521959"/>
          </a:xfrm>
        </p:grpSpPr>
        <p:sp>
          <p:nvSpPr>
            <p:cNvPr id="1029" name="Arrow: Down 1028">
              <a:extLst>
                <a:ext uri="{FF2B5EF4-FFF2-40B4-BE49-F238E27FC236}">
                  <a16:creationId xmlns:a16="http://schemas.microsoft.com/office/drawing/2014/main" id="{FAECD835-4F88-2FD6-4F10-46937E9989A7}"/>
                </a:ext>
              </a:extLst>
            </p:cNvPr>
            <p:cNvSpPr/>
            <p:nvPr/>
          </p:nvSpPr>
          <p:spPr>
            <a:xfrm rot="16200000">
              <a:off x="10287560" y="806370"/>
              <a:ext cx="368096" cy="1654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050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45A3508D-65C0-BA23-A38B-9F259B50B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74377" y="757389"/>
              <a:ext cx="2425433" cy="15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277091" y="904935"/>
            <a:ext cx="7291718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measured on separate block from main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analysis underestimates awareness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</a:t>
            </a:r>
            <a:r>
              <a:rPr lang="en-US" sz="2400" dirty="0" err="1"/>
              <a:t>duraiton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</a:t>
            </a:r>
            <a:r>
              <a:rPr lang="en-US" sz="2400" dirty="0" err="1"/>
              <a:t>reponses</a:t>
            </a:r>
            <a:r>
              <a:rPr lang="en-US" sz="2400" dirty="0"/>
              <a:t> to COM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2B1D681-8F31-DE8D-5B8E-3316FD690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805" y="1209395"/>
            <a:ext cx="2334150" cy="21126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FA3FF1-595B-64D0-CADF-EBEC2F347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3255" y="1209395"/>
            <a:ext cx="2196507" cy="20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8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277091" y="904935"/>
            <a:ext cx="7291718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measured on separate block from main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 (96)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analysis underestimates awareness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</a:t>
            </a:r>
            <a:r>
              <a:rPr lang="en-US" sz="2400" dirty="0" err="1"/>
              <a:t>duraiton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</a:t>
            </a:r>
            <a:r>
              <a:rPr lang="en-US" sz="2400" dirty="0" err="1"/>
              <a:t>reponses</a:t>
            </a:r>
            <a:r>
              <a:rPr lang="en-US" sz="2400" dirty="0"/>
              <a:t> to COM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                        Current Study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87D28-9E2E-8FAF-12DD-0FD13BC4CB6D}"/>
              </a:ext>
            </a:extLst>
          </p:cNvPr>
          <p:cNvGrpSpPr/>
          <p:nvPr/>
        </p:nvGrpSpPr>
        <p:grpSpPr>
          <a:xfrm>
            <a:off x="7450004" y="4634101"/>
            <a:ext cx="3205585" cy="2306486"/>
            <a:chOff x="7483930" y="3193192"/>
            <a:chExt cx="3205585" cy="23064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B6776A-4B66-72C2-46C1-2878FF7FC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1A6E66-FCD5-F74D-7985-667256D35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C80B948-B25C-8201-BBA0-7BB764AF2C5A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DF24158-8D65-90B8-0ACA-247DCBD6EC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A6E1E54-87F5-0BF8-CCF7-0C80C199E56E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0A16BD-3B33-38D8-AF81-83A50468CBA7}"/>
              </a:ext>
            </a:extLst>
          </p:cNvPr>
          <p:cNvCxnSpPr>
            <a:cxnSpLocks/>
          </p:cNvCxnSpPr>
          <p:nvPr/>
        </p:nvCxnSpPr>
        <p:spPr>
          <a:xfrm flipH="1">
            <a:off x="1130465" y="1531766"/>
            <a:ext cx="63070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B38D7D-3EA4-79CA-3BCC-6DAC9140945C}"/>
              </a:ext>
            </a:extLst>
          </p:cNvPr>
          <p:cNvCxnSpPr>
            <a:cxnSpLocks/>
          </p:cNvCxnSpPr>
          <p:nvPr/>
        </p:nvCxnSpPr>
        <p:spPr>
          <a:xfrm flipH="1">
            <a:off x="1136290" y="2248143"/>
            <a:ext cx="40288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203CCE-5198-7AE5-3244-8BF86997FFAE}"/>
              </a:ext>
            </a:extLst>
          </p:cNvPr>
          <p:cNvCxnSpPr>
            <a:cxnSpLocks/>
          </p:cNvCxnSpPr>
          <p:nvPr/>
        </p:nvCxnSpPr>
        <p:spPr>
          <a:xfrm flipH="1">
            <a:off x="1130465" y="2597596"/>
            <a:ext cx="58760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81C3CC-4F55-89C5-4C4D-C7A6B12466F6}"/>
              </a:ext>
            </a:extLst>
          </p:cNvPr>
          <p:cNvCxnSpPr>
            <a:cxnSpLocks/>
          </p:cNvCxnSpPr>
          <p:nvPr/>
        </p:nvCxnSpPr>
        <p:spPr>
          <a:xfrm flipH="1">
            <a:off x="1130465" y="2987818"/>
            <a:ext cx="7915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BBD7C8-2E0E-D1B6-2FDF-C4DCE84BE600}"/>
              </a:ext>
            </a:extLst>
          </p:cNvPr>
          <p:cNvSpPr txBox="1"/>
          <p:nvPr/>
        </p:nvSpPr>
        <p:spPr>
          <a:xfrm>
            <a:off x="7581173" y="904935"/>
            <a:ext cx="4610827" cy="67403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Rigorous awareness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Subjective +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240 trials, for each measure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Estimate at single trial level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Reaching movements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Free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Intuitive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329ECF-95C2-5D4A-33C8-A9370C2366F3}"/>
              </a:ext>
            </a:extLst>
          </p:cNvPr>
          <p:cNvCxnSpPr>
            <a:cxnSpLocks/>
          </p:cNvCxnSpPr>
          <p:nvPr/>
        </p:nvCxnSpPr>
        <p:spPr>
          <a:xfrm flipH="1">
            <a:off x="1078048" y="4431106"/>
            <a:ext cx="2998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214DA3-5996-322A-7ABE-550F4FB4CA57}"/>
              </a:ext>
            </a:extLst>
          </p:cNvPr>
          <p:cNvCxnSpPr>
            <a:cxnSpLocks/>
          </p:cNvCxnSpPr>
          <p:nvPr/>
        </p:nvCxnSpPr>
        <p:spPr>
          <a:xfrm flipH="1">
            <a:off x="1651259" y="4815503"/>
            <a:ext cx="2998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F64CD8-3E98-0433-334C-0EAE3B2A226F}"/>
              </a:ext>
            </a:extLst>
          </p:cNvPr>
          <p:cNvCxnSpPr>
            <a:cxnSpLocks/>
          </p:cNvCxnSpPr>
          <p:nvPr/>
        </p:nvCxnSpPr>
        <p:spPr>
          <a:xfrm flipH="1">
            <a:off x="1526226" y="5194076"/>
            <a:ext cx="2998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8AE4F57-7FBD-A783-D586-03EF3DBE966D}"/>
              </a:ext>
            </a:extLst>
          </p:cNvPr>
          <p:cNvCxnSpPr>
            <a:cxnSpLocks/>
          </p:cNvCxnSpPr>
          <p:nvPr/>
        </p:nvCxnSpPr>
        <p:spPr>
          <a:xfrm flipH="1">
            <a:off x="1526226" y="5566825"/>
            <a:ext cx="2998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6C6822-734A-DD9A-3A78-58CAF1E72F70}"/>
              </a:ext>
            </a:extLst>
          </p:cNvPr>
          <p:cNvCxnSpPr>
            <a:cxnSpLocks/>
          </p:cNvCxnSpPr>
          <p:nvPr/>
        </p:nvCxnSpPr>
        <p:spPr>
          <a:xfrm flipH="1">
            <a:off x="1601940" y="5887156"/>
            <a:ext cx="2998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D0E8BA-1EB9-887A-1C92-26486C1073E9}"/>
              </a:ext>
            </a:extLst>
          </p:cNvPr>
          <p:cNvCxnSpPr>
            <a:cxnSpLocks/>
          </p:cNvCxnSpPr>
          <p:nvPr/>
        </p:nvCxnSpPr>
        <p:spPr>
          <a:xfrm flipH="1">
            <a:off x="1069596" y="6298811"/>
            <a:ext cx="2998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33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Paradigm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AF0FFB-369B-4BB5-ABB6-5BDE75BCE89E}"/>
              </a:ext>
            </a:extLst>
          </p:cNvPr>
          <p:cNvGrpSpPr/>
          <p:nvPr/>
        </p:nvGrpSpPr>
        <p:grpSpPr>
          <a:xfrm>
            <a:off x="2852838" y="5034083"/>
            <a:ext cx="794402" cy="646331"/>
            <a:chOff x="-7682" y="4683990"/>
            <a:chExt cx="794402" cy="6463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0A0334-2507-48F7-A403-2EE5C9512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C16279-53E8-4BD6-986D-E129D71FF204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68DEDBA-6456-C1AD-1C75-5B38876AFC45}"/>
              </a:ext>
            </a:extLst>
          </p:cNvPr>
          <p:cNvGrpSpPr/>
          <p:nvPr/>
        </p:nvGrpSpPr>
        <p:grpSpPr>
          <a:xfrm>
            <a:off x="142633" y="1543034"/>
            <a:ext cx="3234890" cy="4876887"/>
            <a:chOff x="1013614" y="2567216"/>
            <a:chExt cx="3718511" cy="3374188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06564E5-FE00-E8C2-7352-2DFF69B32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14" y="2567216"/>
              <a:ext cx="3718511" cy="3374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1590F9-2509-D0BC-10C5-9CCFFDF740E1}"/>
                </a:ext>
              </a:extLst>
            </p:cNvPr>
            <p:cNvSpPr txBox="1"/>
            <p:nvPr/>
          </p:nvSpPr>
          <p:spPr>
            <a:xfrm rot="3380231">
              <a:off x="2808179" y="4036541"/>
              <a:ext cx="716810" cy="42454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AD09C5-47FA-FCAB-D3B2-885BA1245370}"/>
              </a:ext>
            </a:extLst>
          </p:cNvPr>
          <p:cNvSpPr txBox="1"/>
          <p:nvPr/>
        </p:nvSpPr>
        <p:spPr>
          <a:xfrm>
            <a:off x="903091" y="1912458"/>
            <a:ext cx="16799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270ms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C4CAD-A007-A5C5-456D-262AF2BE9DB6}"/>
              </a:ext>
            </a:extLst>
          </p:cNvPr>
          <p:cNvSpPr txBox="1"/>
          <p:nvPr/>
        </p:nvSpPr>
        <p:spPr>
          <a:xfrm>
            <a:off x="1528779" y="2566045"/>
            <a:ext cx="1489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BAEE3-E734-1626-B2DF-A18D8B0271AA}"/>
              </a:ext>
            </a:extLst>
          </p:cNvPr>
          <p:cNvSpPr txBox="1"/>
          <p:nvPr/>
        </p:nvSpPr>
        <p:spPr>
          <a:xfrm>
            <a:off x="2033903" y="3219632"/>
            <a:ext cx="15680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575C1-195D-A7A7-6769-AEEC13CC9DB0}"/>
              </a:ext>
            </a:extLst>
          </p:cNvPr>
          <p:cNvSpPr txBox="1"/>
          <p:nvPr/>
        </p:nvSpPr>
        <p:spPr>
          <a:xfrm>
            <a:off x="2634723" y="3903135"/>
            <a:ext cx="15172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F9C93-CF59-7885-C1B0-1B54CE76984A}"/>
              </a:ext>
            </a:extLst>
          </p:cNvPr>
          <p:cNvSpPr txBox="1"/>
          <p:nvPr/>
        </p:nvSpPr>
        <p:spPr>
          <a:xfrm>
            <a:off x="2885800" y="4571576"/>
            <a:ext cx="115460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0-1500ms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89C7D-7E57-C37E-3EBE-71413AE00B90}"/>
              </a:ext>
            </a:extLst>
          </p:cNvPr>
          <p:cNvSpPr txBox="1"/>
          <p:nvPr/>
        </p:nvSpPr>
        <p:spPr>
          <a:xfrm>
            <a:off x="265363" y="1171885"/>
            <a:ext cx="11668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1000ms</a:t>
            </a:r>
            <a:endParaRPr lang="he-I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0B4C7D-C3D2-36D3-4183-5AEA34CBDF50}"/>
              </a:ext>
            </a:extLst>
          </p:cNvPr>
          <p:cNvGrpSpPr/>
          <p:nvPr/>
        </p:nvGrpSpPr>
        <p:grpSpPr>
          <a:xfrm>
            <a:off x="1399277" y="595885"/>
            <a:ext cx="2290619" cy="1182255"/>
            <a:chOff x="7075587" y="1548348"/>
            <a:chExt cx="2290619" cy="118225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3889DC6-774B-6434-C7A0-75BA21D4273C}"/>
                </a:ext>
              </a:extLst>
            </p:cNvPr>
            <p:cNvSpPr/>
            <p:nvPr/>
          </p:nvSpPr>
          <p:spPr>
            <a:xfrm>
              <a:off x="7075587" y="154834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199A3EC-0F10-AC3A-FE14-5ECE1DE3C2B8}"/>
                </a:ext>
              </a:extLst>
            </p:cNvPr>
            <p:cNvGrpSpPr/>
            <p:nvPr/>
          </p:nvGrpSpPr>
          <p:grpSpPr>
            <a:xfrm>
              <a:off x="8081920" y="2028825"/>
              <a:ext cx="238785" cy="238785"/>
              <a:chOff x="8081920" y="2028825"/>
              <a:chExt cx="238785" cy="23878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637C7C1-9D38-D09E-CCA8-7745ED51B63D}"/>
                  </a:ext>
                </a:extLst>
              </p:cNvPr>
              <p:cNvCxnSpPr/>
              <p:nvPr/>
            </p:nvCxnSpPr>
            <p:spPr>
              <a:xfrm>
                <a:off x="8205788" y="2028825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C11064F-B6F4-A6C4-0A09-32AB24EE98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01313" y="2034417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178997-C573-459A-DD8F-74ADC674F9C2}"/>
              </a:ext>
            </a:extLst>
          </p:cNvPr>
          <p:cNvGrpSpPr/>
          <p:nvPr/>
        </p:nvGrpSpPr>
        <p:grpSpPr>
          <a:xfrm>
            <a:off x="1961234" y="1255320"/>
            <a:ext cx="2290619" cy="1182255"/>
            <a:chOff x="1472498" y="2452128"/>
            <a:chExt cx="2290619" cy="118225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6678345-1B0D-82C0-3285-1749815100B4}"/>
                </a:ext>
              </a:extLst>
            </p:cNvPr>
            <p:cNvSpPr/>
            <p:nvPr/>
          </p:nvSpPr>
          <p:spPr>
            <a:xfrm>
              <a:off x="1472498" y="245212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5BD45E-CBE9-4BF4-2A39-DB85E33EFCF7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098CED-D3F4-1A46-BEA9-B6C6B673B1F5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5E519-456B-CBA6-DA2F-9FA7679CC009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03784C9-CD58-E9DD-00B7-C5E231453A66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2A8CE9-FACA-185B-0011-7CD3AB056651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62192F-1AE7-F86F-C58D-5B3CB2050346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FDA3CB-E6C6-D5DC-4A38-48AFD1E48299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E6626B-76DF-264D-18FD-4A4845C38AFF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AFFC600-51F2-A896-536B-F34C58F2C0EF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9843EB-91C8-20F8-9F94-BAF37BC15EF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D40D86-8773-DDAA-CC76-5B19ED8EC262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AA8857-64A1-C011-2252-5F6ABDDBDE17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A54C00-3D10-0114-BE63-00ED7F48B32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F834C5-254C-A439-5773-DD28A079FF18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70BA16D-A69F-2082-9F39-78B683B9F4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B7B1C3-7E2C-4EAF-3787-FA64985E862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2539C0A-C415-E898-33C8-F82B687316FD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BB09AE-9882-7616-DB40-C23E4157CDE0}"/>
              </a:ext>
            </a:extLst>
          </p:cNvPr>
          <p:cNvGrpSpPr/>
          <p:nvPr/>
        </p:nvGrpSpPr>
        <p:grpSpPr>
          <a:xfrm>
            <a:off x="2548157" y="1852029"/>
            <a:ext cx="2290619" cy="1182255"/>
            <a:chOff x="1487053" y="2456872"/>
            <a:chExt cx="2290619" cy="118225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CA20EA9-2B96-A08A-5502-E9713219D63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727CB1-37EB-7E74-5E81-A4F30B54622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338867C-B89A-9241-C39D-D9A4FC878FE3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CABE00F-CD8B-365D-9CC3-337485ACEA70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D65C44-0627-3EA0-F04B-C225CD72594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9A251C-0557-659B-1504-C92560DC9A72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CB30100-289F-CB11-2E3C-0BA4AAECE5E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2E5199-F269-7099-F29B-D3160AE54D77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102C67E-BC2B-8A45-A23C-5EBFCECC58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D830087-41C6-BD6E-BA70-CAFF8EBFEB73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646703D-F4E6-5695-D54C-16434E4D6509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FAB382-B9FF-E89F-2F44-B36B69A970E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D0DB45-DB9C-7034-7ADD-26E0FF60540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21F73C2-E4DB-F6E1-CA7D-0D86D89E74C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526089-4DE6-370F-F20F-F2351CC0FB8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EBCB298-2B90-06BE-6F0E-C2B8CDE74C1C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A3BDD-73C5-8C23-2389-3267AA282D1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A6D9616-8C38-144C-7ED0-B400E4BCD98A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01C0B4-096F-C226-C497-39758C0F6E4C}"/>
              </a:ext>
            </a:extLst>
          </p:cNvPr>
          <p:cNvGrpSpPr/>
          <p:nvPr/>
        </p:nvGrpSpPr>
        <p:grpSpPr>
          <a:xfrm>
            <a:off x="3073742" y="2520467"/>
            <a:ext cx="2290619" cy="1182255"/>
            <a:chOff x="4322616" y="2456872"/>
            <a:chExt cx="2290619" cy="1182255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D8E4E0A-585E-9D46-5817-8D67B8C63B69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D804CE-DEA0-40DD-814A-13B721510469}"/>
                </a:ext>
              </a:extLst>
            </p:cNvPr>
            <p:cNvSpPr txBox="1"/>
            <p:nvPr/>
          </p:nvSpPr>
          <p:spPr>
            <a:xfrm>
              <a:off x="4479634" y="2794930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091167-DA10-0A56-3490-3A469C04A387}"/>
              </a:ext>
            </a:extLst>
          </p:cNvPr>
          <p:cNvGrpSpPr/>
          <p:nvPr/>
        </p:nvGrpSpPr>
        <p:grpSpPr>
          <a:xfrm>
            <a:off x="3629253" y="3235139"/>
            <a:ext cx="2290619" cy="1182255"/>
            <a:chOff x="1487053" y="2456872"/>
            <a:chExt cx="2290619" cy="1182255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B43E25C-412B-AF46-21C6-402F94268AB7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8C9416-A508-D080-20D0-C5E24A592DA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E6B9D9-CD00-45AF-4B50-DF5696639E9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896BB6-FB6D-5191-97BF-E0B444FE951B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76866C0-9B02-3F9F-2B16-0C7A0324FD4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EFE9624-0D54-1323-CEE1-A1CE28599E0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C26258E-44E8-43EF-B1D6-2D813F6E8F39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7926CF8-0B1A-D28A-DB6A-D2AF0E457A15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560410D-1FC2-940A-C848-DFA6E603AD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B72E438-7586-9FBC-39B9-8986794CF815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AFBC774-17A0-E829-7E23-BFD481D9C225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DD25C1A-52CF-9956-D3DA-8C2E479CDF0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76569EA-1E8D-EE7B-963E-CBCFD8F9EF5F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BFBF4A-A3B5-BDEB-D524-AA360645CA52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8E0FF62-EA5F-403E-F3AA-DC39B5C4916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2E37EFB-EF68-47A8-3F90-48DFED12B342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6922CE-46CA-444C-065A-A26966A5A49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DF8377-B708-A439-59E6-291F0D047A92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B95578-D2F4-5EF2-E902-B9F1CA1D5F7A}"/>
              </a:ext>
            </a:extLst>
          </p:cNvPr>
          <p:cNvGrpSpPr/>
          <p:nvPr/>
        </p:nvGrpSpPr>
        <p:grpSpPr>
          <a:xfrm>
            <a:off x="3975803" y="3952282"/>
            <a:ext cx="2706872" cy="1182255"/>
            <a:chOff x="6659568" y="3364618"/>
            <a:chExt cx="2706872" cy="1182255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38CAAD9-0206-D24F-8C58-257535208343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BEC449-CBB9-0C9E-3875-751BDE90CEE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Artificial                      Natural</a:t>
              </a:r>
              <a:endParaRPr lang="he-IL" sz="1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2413B9-D3D2-585D-8262-14CA656E978D}"/>
                </a:ext>
              </a:extLst>
            </p:cNvPr>
            <p:cNvSpPr txBox="1"/>
            <p:nvPr/>
          </p:nvSpPr>
          <p:spPr>
            <a:xfrm>
              <a:off x="6931822" y="3754469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8594BA-E1C4-DC02-C784-83D597B6771E}"/>
                </a:ext>
              </a:extLst>
            </p:cNvPr>
            <p:cNvSpPr/>
            <p:nvPr/>
          </p:nvSpPr>
          <p:spPr>
            <a:xfrm>
              <a:off x="8711781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DAD1B93-CC21-3D81-D370-AD2A01366B9F}"/>
                </a:ext>
              </a:extLst>
            </p:cNvPr>
            <p:cNvSpPr/>
            <p:nvPr/>
          </p:nvSpPr>
          <p:spPr>
            <a:xfrm>
              <a:off x="6913185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4A9DBD1-1C7B-94C6-B851-6E384861E98A}"/>
              </a:ext>
            </a:extLst>
          </p:cNvPr>
          <p:cNvGrpSpPr/>
          <p:nvPr/>
        </p:nvGrpSpPr>
        <p:grpSpPr>
          <a:xfrm>
            <a:off x="4457304" y="4702457"/>
            <a:ext cx="2504709" cy="1182255"/>
            <a:chOff x="8338781" y="4879379"/>
            <a:chExt cx="2504709" cy="118225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C825C07-BEF0-DAFB-BF5F-4CBB084D30EE}"/>
                </a:ext>
              </a:extLst>
            </p:cNvPr>
            <p:cNvGrpSpPr/>
            <p:nvPr/>
          </p:nvGrpSpPr>
          <p:grpSpPr>
            <a:xfrm>
              <a:off x="8338781" y="4879379"/>
              <a:ext cx="2504709" cy="1182255"/>
              <a:chOff x="4217798" y="581890"/>
              <a:chExt cx="2504709" cy="1182255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FC3CDFA4-86D6-F655-9178-BB2885B26624}"/>
                  </a:ext>
                </a:extLst>
              </p:cNvPr>
              <p:cNvSpPr/>
              <p:nvPr/>
            </p:nvSpPr>
            <p:spPr>
              <a:xfrm>
                <a:off x="4322617" y="581890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25CB4EF-860F-70A8-6EE9-A34A3953505B}"/>
                  </a:ext>
                </a:extLst>
              </p:cNvPr>
              <p:cNvSpPr txBox="1"/>
              <p:nvPr/>
            </p:nvSpPr>
            <p:spPr>
              <a:xfrm>
                <a:off x="4217798" y="581890"/>
                <a:ext cx="250470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RADIO    PHONE</a:t>
                </a:r>
                <a:endParaRPr lang="he-IL" sz="2800" dirty="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8C1D18C-0B96-9FC4-155A-62F5D75DC5F3}"/>
                </a:ext>
              </a:extLst>
            </p:cNvPr>
            <p:cNvSpPr/>
            <p:nvPr/>
          </p:nvSpPr>
          <p:spPr>
            <a:xfrm>
              <a:off x="10419757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100EE5B-14E5-CE57-7EBA-A3BA2F2CEB7B}"/>
                </a:ext>
              </a:extLst>
            </p:cNvPr>
            <p:cNvSpPr/>
            <p:nvPr/>
          </p:nvSpPr>
          <p:spPr>
            <a:xfrm>
              <a:off x="8621161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9D41C80-744B-D07C-41A6-ECFC572C8937}"/>
              </a:ext>
            </a:extLst>
          </p:cNvPr>
          <p:cNvGrpSpPr/>
          <p:nvPr/>
        </p:nvGrpSpPr>
        <p:grpSpPr>
          <a:xfrm>
            <a:off x="4993591" y="5419600"/>
            <a:ext cx="2293650" cy="1182255"/>
            <a:chOff x="7158178" y="581890"/>
            <a:chExt cx="2293650" cy="1182255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7AEA4DF-E95C-62D3-EB3B-5EAD7F0B72AC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61FEFE7-C374-452C-7DAE-A7263BB59159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D66F3CC-E04A-24A4-91B4-78DE3935CDF5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5B5683-8AB8-5977-144F-68412444AF8E}"/>
              </a:ext>
            </a:extLst>
          </p:cNvPr>
          <p:cNvGrpSpPr/>
          <p:nvPr/>
        </p:nvGrpSpPr>
        <p:grpSpPr>
          <a:xfrm>
            <a:off x="3594374" y="2392254"/>
            <a:ext cx="2290619" cy="1182255"/>
            <a:chOff x="4322616" y="2456872"/>
            <a:chExt cx="2290619" cy="1182255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480BEDB-2868-9AF7-65CB-A0AC0C2D5161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54EC6C9-5B30-1EC9-202D-DB5FB40DEB6F}"/>
                </a:ext>
              </a:extLst>
            </p:cNvPr>
            <p:cNvSpPr txBox="1"/>
            <p:nvPr/>
          </p:nvSpPr>
          <p:spPr>
            <a:xfrm>
              <a:off x="4479634" y="2794930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21245EE-3254-65A8-6DE7-8FAE1C82FF2C}"/>
              </a:ext>
            </a:extLst>
          </p:cNvPr>
          <p:cNvGrpSpPr/>
          <p:nvPr/>
        </p:nvGrpSpPr>
        <p:grpSpPr>
          <a:xfrm>
            <a:off x="7556401" y="2106067"/>
            <a:ext cx="4151575" cy="3439220"/>
            <a:chOff x="7556401" y="2106067"/>
            <a:chExt cx="4151575" cy="343922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9D8A359-6897-4CCA-7C16-DBEAE4DA08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137" b="92141" l="4027" r="91563">
                          <a14:foregroundMark x1="4027" y1="46639" x2="4027" y2="50879"/>
                          <a14:foregroundMark x1="67114" y1="89245" x2="67402" y2="92141"/>
                          <a14:foregroundMark x1="39789" y1="6929" x2="83893" y2="8583"/>
                          <a14:foregroundMark x1="91563" y1="8583" x2="90700" y2="22027"/>
                          <a14:foregroundMark x1="90604" y1="4137" x2="58485" y2="4137"/>
                        </a14:backgroundRemoval>
                      </a14:imgEffect>
                    </a14:imgLayer>
                  </a14:imgProps>
                </a:ext>
              </a:extLst>
            </a:blip>
            <a:srcRect b="17127"/>
            <a:stretch/>
          </p:blipFill>
          <p:spPr>
            <a:xfrm>
              <a:off x="7556401" y="2106067"/>
              <a:ext cx="4151575" cy="3189833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67083863-41B1-E467-A5C1-72B3460CF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968" t="46660" r="80523" b="46281"/>
            <a:stretch/>
          </p:blipFill>
          <p:spPr>
            <a:xfrm>
              <a:off x="8174408" y="3935185"/>
              <a:ext cx="191263" cy="277586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D8AF9E52-7EDD-849D-F4E6-22EF2C08D7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9026" t="46334" r="66465" b="46607"/>
            <a:stretch/>
          </p:blipFill>
          <p:spPr>
            <a:xfrm>
              <a:off x="8770556" y="3851899"/>
              <a:ext cx="191263" cy="277586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59AE0EC1-8CC3-0F4C-9070-7B1D6ABFE8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8550" t="70891" r="6941" b="22050"/>
            <a:stretch/>
          </p:blipFill>
          <p:spPr>
            <a:xfrm>
              <a:off x="11132755" y="5267701"/>
              <a:ext cx="191263" cy="277586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59A525B-AF1B-FB96-30EE-9E12D178BED0}"/>
              </a:ext>
            </a:extLst>
          </p:cNvPr>
          <p:cNvSpPr txBox="1"/>
          <p:nvPr/>
        </p:nvSpPr>
        <p:spPr>
          <a:xfrm>
            <a:off x="7997975" y="572017"/>
            <a:ext cx="552994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5AB5"/>
                </a:solidFill>
              </a:rPr>
              <a:t>Congruent -</a:t>
            </a:r>
            <a:r>
              <a:rPr lang="en-US" sz="2400" dirty="0"/>
              <a:t> Same word</a:t>
            </a:r>
          </a:p>
          <a:p>
            <a:r>
              <a:rPr lang="en-US" sz="2400" dirty="0">
                <a:solidFill>
                  <a:srgbClr val="DC3220"/>
                </a:solidFill>
              </a:rPr>
              <a:t>Incongruent</a:t>
            </a:r>
            <a:r>
              <a:rPr lang="en-US" sz="2400" dirty="0"/>
              <a:t> - Different word</a:t>
            </a:r>
          </a:p>
          <a:p>
            <a:r>
              <a:rPr lang="en-US" sz="2400" dirty="0"/>
              <a:t>                         Different category</a:t>
            </a:r>
          </a:p>
          <a:p>
            <a:r>
              <a:rPr lang="en-US" sz="2400" b="1" dirty="0"/>
              <a:t>Congruency effect</a:t>
            </a:r>
            <a:r>
              <a:rPr lang="en-US" sz="2400" dirty="0"/>
              <a:t> = Con - </a:t>
            </a:r>
            <a:r>
              <a:rPr lang="en-US" sz="2400" dirty="0" err="1"/>
              <a:t>Incon</a:t>
            </a:r>
            <a:endParaRPr lang="en-US" sz="2400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D78B84F-3F73-6D49-3876-ECDFFC755094}"/>
              </a:ext>
            </a:extLst>
          </p:cNvPr>
          <p:cNvGrpSpPr/>
          <p:nvPr/>
        </p:nvGrpSpPr>
        <p:grpSpPr>
          <a:xfrm>
            <a:off x="8835633" y="2645875"/>
            <a:ext cx="2714304" cy="1082458"/>
            <a:chOff x="9240157" y="2182586"/>
            <a:chExt cx="2438888" cy="963385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DCF4100-5BEA-46CE-214F-0A37FA183DFF}"/>
                </a:ext>
              </a:extLst>
            </p:cNvPr>
            <p:cNvSpPr/>
            <p:nvPr/>
          </p:nvSpPr>
          <p:spPr>
            <a:xfrm>
              <a:off x="9240157" y="2182586"/>
              <a:ext cx="2296886" cy="963385"/>
            </a:xfrm>
            <a:custGeom>
              <a:avLst/>
              <a:gdLst>
                <a:gd name="connsiteX0" fmla="*/ 0 w 2296886"/>
                <a:gd name="connsiteY0" fmla="*/ 9071 h 963385"/>
                <a:gd name="connsiteX1" fmla="*/ 221343 w 2296886"/>
                <a:gd name="connsiteY1" fmla="*/ 959757 h 963385"/>
                <a:gd name="connsiteX2" fmla="*/ 2110014 w 2296886"/>
                <a:gd name="connsiteY2" fmla="*/ 963385 h 963385"/>
                <a:gd name="connsiteX3" fmla="*/ 2296886 w 2296886"/>
                <a:gd name="connsiteY3" fmla="*/ 0 h 963385"/>
                <a:gd name="connsiteX4" fmla="*/ 0 w 2296886"/>
                <a:gd name="connsiteY4" fmla="*/ 9071 h 96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6886" h="963385">
                  <a:moveTo>
                    <a:pt x="0" y="9071"/>
                  </a:moveTo>
                  <a:lnTo>
                    <a:pt x="221343" y="959757"/>
                  </a:lnTo>
                  <a:lnTo>
                    <a:pt x="2110014" y="963385"/>
                  </a:lnTo>
                  <a:lnTo>
                    <a:pt x="2296886" y="0"/>
                  </a:lnTo>
                  <a:lnTo>
                    <a:pt x="0" y="907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0887A88-DF4F-81D8-133E-B5FF65247C2F}"/>
                </a:ext>
              </a:extLst>
            </p:cNvPr>
            <p:cNvSpPr/>
            <p:nvPr/>
          </p:nvSpPr>
          <p:spPr>
            <a:xfrm>
              <a:off x="9612489" y="263695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77F7017-0CEA-6D4B-31CA-B10366D6E454}"/>
                </a:ext>
              </a:extLst>
            </p:cNvPr>
            <p:cNvSpPr/>
            <p:nvPr/>
          </p:nvSpPr>
          <p:spPr>
            <a:xfrm>
              <a:off x="11012184" y="263695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E4E388E-E5FA-E9E4-5014-95125A3BF56B}"/>
                </a:ext>
              </a:extLst>
            </p:cNvPr>
            <p:cNvSpPr txBox="1"/>
            <p:nvPr/>
          </p:nvSpPr>
          <p:spPr>
            <a:xfrm>
              <a:off x="9911443" y="2437950"/>
              <a:ext cx="1003286" cy="52322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</a:t>
              </a:r>
              <a:endParaRPr lang="he-IL" sz="28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F76A8BD-A390-0C0A-8D63-502E3006DE58}"/>
                </a:ext>
              </a:extLst>
            </p:cNvPr>
            <p:cNvSpPr txBox="1"/>
            <p:nvPr/>
          </p:nvSpPr>
          <p:spPr>
            <a:xfrm>
              <a:off x="9341304" y="2182586"/>
              <a:ext cx="2337741" cy="3693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 Artificial           Natural</a:t>
              </a:r>
              <a:endParaRPr lang="he-IL" b="1" dirty="0"/>
            </a:p>
          </p:txBody>
        </p:sp>
      </p:grpSp>
      <p:pic>
        <p:nvPicPr>
          <p:cNvPr id="123" name="Picture 122">
            <a:extLst>
              <a:ext uri="{FF2B5EF4-FFF2-40B4-BE49-F238E27FC236}">
                <a16:creationId xmlns:a16="http://schemas.microsoft.com/office/drawing/2014/main" id="{B8C86536-2557-BE2B-1D62-D139B3A8BC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8" b="98759" l="9875" r="89933">
                        <a14:foregroundMark x1="65772" y1="86246" x2="67498" y2="93899"/>
                        <a14:foregroundMark x1="64621" y1="97415" x2="67495" y2="98475"/>
                        <a14:foregroundMark x1="62608" y1="77663" x2="62320" y2="79214"/>
                        <a14:backgroundMark x1="64238" y1="53568" x2="60307" y2="26163"/>
                        <a14:backgroundMark x1="41131" y1="26060" x2="74209" y2="24199"/>
                        <a14:backgroundMark x1="50048" y1="28852" x2="82646" y2="31851"/>
                        <a14:backgroundMark x1="43720" y1="31127" x2="77085" y2="30403"/>
                        <a14:backgroundMark x1="37872" y1="16029" x2="81879" y2="19235"/>
                        <a14:backgroundMark x1="46500" y1="16856" x2="90796" y2="20683"/>
                        <a14:backgroundMark x1="52637" y1="25129" x2="82263" y2="30507"/>
                        <a14:backgroundMark x1="53691" y1="22234" x2="59732" y2="53361"/>
                        <a14:backgroundMark x1="61553" y1="41468" x2="61553" y2="68356"/>
                        <a14:backgroundMark x1="37488" y1="21200" x2="44295" y2="41675"/>
                        <a14:backgroundMark x1="37488" y1="19959" x2="57143" y2="37022"/>
                        <a14:backgroundMark x1="65005" y1="38056" x2="79770" y2="35781"/>
                        <a14:backgroundMark x1="80345" y1="13547" x2="38926" y2="9204"/>
                        <a14:backgroundMark x1="70470" y1="15719" x2="83893" y2="33092"/>
                        <a14:backgroundMark x1="78332" y1="11789" x2="43528" y2="21406"/>
                        <a14:backgroundMark x1="43528" y1="21406" x2="42953" y2="27611"/>
                        <a14:backgroundMark x1="47939" y1="12616" x2="39022" y2="24302"/>
                        <a14:backgroundMark x1="39022" y1="24302" x2="40556" y2="44157"/>
                        <a14:backgroundMark x1="68744" y1="17270" x2="66635" y2="30196"/>
                        <a14:backgroundMark x1="66635" y1="30196" x2="76798" y2="23785"/>
                        <a14:backgroundMark x1="76798" y1="23785" x2="51965" y2="19855"/>
                        <a14:backgroundMark x1="51965" y1="19855" x2="53404" y2="31541"/>
                        <a14:backgroundMark x1="79674" y1="32575" x2="79962" y2="20165"/>
                        <a14:backgroundMark x1="79962" y1="20165" x2="89358" y2="26577"/>
                        <a14:backgroundMark x1="65484" y1="31644" x2="33749" y2="20683"/>
                        <a14:backgroundMark x1="33749" y1="20683" x2="29818" y2="8480"/>
                        <a14:backgroundMark x1="66922" y1="26060" x2="84756" y2="38159"/>
                        <a14:backgroundMark x1="84756" y1="38159" x2="86002" y2="38056"/>
                        <a14:backgroundMark x1="72963" y1="97104" x2="73730" y2="90900"/>
                        <a14:backgroundMark x1="67114" y1="99173" x2="69319" y2="98862"/>
                      </a14:backgroundRemoval>
                    </a14:imgEffect>
                  </a14:imgLayer>
                </a14:imgProps>
              </a:ext>
            </a:extLst>
          </a:blip>
          <a:srcRect l="58037" t="77217" r="25837"/>
          <a:stretch/>
        </p:blipFill>
        <p:spPr>
          <a:xfrm>
            <a:off x="9959036" y="5083629"/>
            <a:ext cx="669473" cy="876943"/>
          </a:xfrm>
          <a:prstGeom prst="rect">
            <a:avLst/>
          </a:prstGeom>
        </p:spPr>
      </p:pic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B0488090-0581-BA67-C793-2C0C590C2AD0}"/>
              </a:ext>
            </a:extLst>
          </p:cNvPr>
          <p:cNvSpPr/>
          <p:nvPr/>
        </p:nvSpPr>
        <p:spPr>
          <a:xfrm>
            <a:off x="9404057" y="3298371"/>
            <a:ext cx="735986" cy="1828800"/>
          </a:xfrm>
          <a:custGeom>
            <a:avLst/>
            <a:gdLst>
              <a:gd name="connsiteX0" fmla="*/ 468086 w 468086"/>
              <a:gd name="connsiteY0" fmla="*/ 1828800 h 1828800"/>
              <a:gd name="connsiteX1" fmla="*/ 462643 w 468086"/>
              <a:gd name="connsiteY1" fmla="*/ 1801586 h 1828800"/>
              <a:gd name="connsiteX2" fmla="*/ 451757 w 468086"/>
              <a:gd name="connsiteY2" fmla="*/ 1779815 h 1828800"/>
              <a:gd name="connsiteX3" fmla="*/ 435429 w 468086"/>
              <a:gd name="connsiteY3" fmla="*/ 1730829 h 1828800"/>
              <a:gd name="connsiteX4" fmla="*/ 429986 w 468086"/>
              <a:gd name="connsiteY4" fmla="*/ 1698172 h 1828800"/>
              <a:gd name="connsiteX5" fmla="*/ 402772 w 468086"/>
              <a:gd name="connsiteY5" fmla="*/ 1600200 h 1828800"/>
              <a:gd name="connsiteX6" fmla="*/ 386443 w 468086"/>
              <a:gd name="connsiteY6" fmla="*/ 1540329 h 1828800"/>
              <a:gd name="connsiteX7" fmla="*/ 353786 w 468086"/>
              <a:gd name="connsiteY7" fmla="*/ 1404258 h 1828800"/>
              <a:gd name="connsiteX8" fmla="*/ 332014 w 468086"/>
              <a:gd name="connsiteY8" fmla="*/ 1338943 h 1828800"/>
              <a:gd name="connsiteX9" fmla="*/ 321129 w 468086"/>
              <a:gd name="connsiteY9" fmla="*/ 1279072 h 1828800"/>
              <a:gd name="connsiteX10" fmla="*/ 277586 w 468086"/>
              <a:gd name="connsiteY10" fmla="*/ 1104900 h 1828800"/>
              <a:gd name="connsiteX11" fmla="*/ 261257 w 468086"/>
              <a:gd name="connsiteY11" fmla="*/ 1017815 h 1828800"/>
              <a:gd name="connsiteX12" fmla="*/ 201386 w 468086"/>
              <a:gd name="connsiteY12" fmla="*/ 805543 h 1828800"/>
              <a:gd name="connsiteX13" fmla="*/ 168729 w 468086"/>
              <a:gd name="connsiteY13" fmla="*/ 669472 h 1828800"/>
              <a:gd name="connsiteX14" fmla="*/ 141514 w 468086"/>
              <a:gd name="connsiteY14" fmla="*/ 527958 h 1828800"/>
              <a:gd name="connsiteX15" fmla="*/ 114300 w 468086"/>
              <a:gd name="connsiteY15" fmla="*/ 408215 h 1828800"/>
              <a:gd name="connsiteX16" fmla="*/ 81643 w 468086"/>
              <a:gd name="connsiteY16" fmla="*/ 228600 h 1828800"/>
              <a:gd name="connsiteX17" fmla="*/ 59872 w 468086"/>
              <a:gd name="connsiteY17" fmla="*/ 179615 h 1828800"/>
              <a:gd name="connsiteX18" fmla="*/ 54429 w 468086"/>
              <a:gd name="connsiteY18" fmla="*/ 152400 h 1828800"/>
              <a:gd name="connsiteX19" fmla="*/ 27214 w 468086"/>
              <a:gd name="connsiteY19" fmla="*/ 76200 h 1828800"/>
              <a:gd name="connsiteX20" fmla="*/ 21772 w 468086"/>
              <a:gd name="connsiteY20" fmla="*/ 54429 h 1828800"/>
              <a:gd name="connsiteX21" fmla="*/ 10886 w 468086"/>
              <a:gd name="connsiteY21" fmla="*/ 21772 h 1828800"/>
              <a:gd name="connsiteX22" fmla="*/ 0 w 468086"/>
              <a:gd name="connsiteY2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8086" h="1828800">
                <a:moveTo>
                  <a:pt x="468086" y="1828800"/>
                </a:moveTo>
                <a:cubicBezTo>
                  <a:pt x="466272" y="1819729"/>
                  <a:pt x="465569" y="1810362"/>
                  <a:pt x="462643" y="1801586"/>
                </a:cubicBezTo>
                <a:cubicBezTo>
                  <a:pt x="460077" y="1793889"/>
                  <a:pt x="454670" y="1787388"/>
                  <a:pt x="451757" y="1779815"/>
                </a:cubicBezTo>
                <a:cubicBezTo>
                  <a:pt x="445578" y="1763750"/>
                  <a:pt x="439864" y="1747460"/>
                  <a:pt x="435429" y="1730829"/>
                </a:cubicBezTo>
                <a:cubicBezTo>
                  <a:pt x="432586" y="1720166"/>
                  <a:pt x="432663" y="1708878"/>
                  <a:pt x="429986" y="1698172"/>
                </a:cubicBezTo>
                <a:cubicBezTo>
                  <a:pt x="421766" y="1665290"/>
                  <a:pt x="411785" y="1632873"/>
                  <a:pt x="402772" y="1600200"/>
                </a:cubicBezTo>
                <a:cubicBezTo>
                  <a:pt x="397271" y="1580259"/>
                  <a:pt x="391271" y="1560444"/>
                  <a:pt x="386443" y="1540329"/>
                </a:cubicBezTo>
                <a:cubicBezTo>
                  <a:pt x="375557" y="1494972"/>
                  <a:pt x="368537" y="1448509"/>
                  <a:pt x="353786" y="1404258"/>
                </a:cubicBezTo>
                <a:cubicBezTo>
                  <a:pt x="346529" y="1382486"/>
                  <a:pt x="337807" y="1361149"/>
                  <a:pt x="332014" y="1338943"/>
                </a:cubicBezTo>
                <a:cubicBezTo>
                  <a:pt x="326894" y="1319316"/>
                  <a:pt x="325724" y="1298829"/>
                  <a:pt x="321129" y="1279072"/>
                </a:cubicBezTo>
                <a:cubicBezTo>
                  <a:pt x="307574" y="1220783"/>
                  <a:pt x="288615" y="1163719"/>
                  <a:pt x="277586" y="1104900"/>
                </a:cubicBezTo>
                <a:cubicBezTo>
                  <a:pt x="272143" y="1075872"/>
                  <a:pt x="268187" y="1046525"/>
                  <a:pt x="261257" y="1017815"/>
                </a:cubicBezTo>
                <a:cubicBezTo>
                  <a:pt x="221206" y="851889"/>
                  <a:pt x="253650" y="1066854"/>
                  <a:pt x="201386" y="805543"/>
                </a:cubicBezTo>
                <a:cubicBezTo>
                  <a:pt x="181342" y="705326"/>
                  <a:pt x="193032" y="750483"/>
                  <a:pt x="168729" y="669472"/>
                </a:cubicBezTo>
                <a:cubicBezTo>
                  <a:pt x="156317" y="545357"/>
                  <a:pt x="174258" y="698230"/>
                  <a:pt x="141514" y="527958"/>
                </a:cubicBezTo>
                <a:cubicBezTo>
                  <a:pt x="116929" y="400117"/>
                  <a:pt x="163058" y="554484"/>
                  <a:pt x="114300" y="408215"/>
                </a:cubicBezTo>
                <a:cubicBezTo>
                  <a:pt x="107568" y="347630"/>
                  <a:pt x="101936" y="286580"/>
                  <a:pt x="81643" y="228600"/>
                </a:cubicBezTo>
                <a:cubicBezTo>
                  <a:pt x="75740" y="211735"/>
                  <a:pt x="67129" y="195943"/>
                  <a:pt x="59872" y="179615"/>
                </a:cubicBezTo>
                <a:cubicBezTo>
                  <a:pt x="58058" y="170543"/>
                  <a:pt x="56863" y="161325"/>
                  <a:pt x="54429" y="152400"/>
                </a:cubicBezTo>
                <a:cubicBezTo>
                  <a:pt x="46894" y="124772"/>
                  <a:pt x="36423" y="103827"/>
                  <a:pt x="27214" y="76200"/>
                </a:cubicBezTo>
                <a:cubicBezTo>
                  <a:pt x="24849" y="69104"/>
                  <a:pt x="23921" y="61594"/>
                  <a:pt x="21772" y="54429"/>
                </a:cubicBezTo>
                <a:cubicBezTo>
                  <a:pt x="18475" y="43438"/>
                  <a:pt x="15148" y="32426"/>
                  <a:pt x="10886" y="21772"/>
                </a:cubicBezTo>
                <a:cubicBezTo>
                  <a:pt x="7873" y="14238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AA8F171-9C6C-C0BF-2D78-0D11B90BF560}"/>
              </a:ext>
            </a:extLst>
          </p:cNvPr>
          <p:cNvSpPr/>
          <p:nvPr/>
        </p:nvSpPr>
        <p:spPr>
          <a:xfrm>
            <a:off x="9404057" y="3260271"/>
            <a:ext cx="862613" cy="1845129"/>
          </a:xfrm>
          <a:custGeom>
            <a:avLst/>
            <a:gdLst>
              <a:gd name="connsiteX0" fmla="*/ 478971 w 574754"/>
              <a:gd name="connsiteY0" fmla="*/ 1845129 h 1845129"/>
              <a:gd name="connsiteX1" fmla="*/ 484414 w 574754"/>
              <a:gd name="connsiteY1" fmla="*/ 1719943 h 1845129"/>
              <a:gd name="connsiteX2" fmla="*/ 489857 w 574754"/>
              <a:gd name="connsiteY2" fmla="*/ 1692729 h 1845129"/>
              <a:gd name="connsiteX3" fmla="*/ 500743 w 574754"/>
              <a:gd name="connsiteY3" fmla="*/ 1616529 h 1845129"/>
              <a:gd name="connsiteX4" fmla="*/ 511628 w 574754"/>
              <a:gd name="connsiteY4" fmla="*/ 1600200 h 1845129"/>
              <a:gd name="connsiteX5" fmla="*/ 522514 w 574754"/>
              <a:gd name="connsiteY5" fmla="*/ 1540329 h 1845129"/>
              <a:gd name="connsiteX6" fmla="*/ 533400 w 574754"/>
              <a:gd name="connsiteY6" fmla="*/ 1349829 h 1845129"/>
              <a:gd name="connsiteX7" fmla="*/ 549728 w 574754"/>
              <a:gd name="connsiteY7" fmla="*/ 1279072 h 1845129"/>
              <a:gd name="connsiteX8" fmla="*/ 566057 w 574754"/>
              <a:gd name="connsiteY8" fmla="*/ 1202872 h 1845129"/>
              <a:gd name="connsiteX9" fmla="*/ 566057 w 574754"/>
              <a:gd name="connsiteY9" fmla="*/ 740229 h 1845129"/>
              <a:gd name="connsiteX10" fmla="*/ 538843 w 574754"/>
              <a:gd name="connsiteY10" fmla="*/ 674915 h 1845129"/>
              <a:gd name="connsiteX11" fmla="*/ 446314 w 574754"/>
              <a:gd name="connsiteY11" fmla="*/ 560615 h 1845129"/>
              <a:gd name="connsiteX12" fmla="*/ 370114 w 574754"/>
              <a:gd name="connsiteY12" fmla="*/ 468086 h 1845129"/>
              <a:gd name="connsiteX13" fmla="*/ 353785 w 574754"/>
              <a:gd name="connsiteY13" fmla="*/ 446315 h 1845129"/>
              <a:gd name="connsiteX14" fmla="*/ 315685 w 574754"/>
              <a:gd name="connsiteY14" fmla="*/ 397329 h 1845129"/>
              <a:gd name="connsiteX15" fmla="*/ 244928 w 574754"/>
              <a:gd name="connsiteY15" fmla="*/ 283029 h 1845129"/>
              <a:gd name="connsiteX16" fmla="*/ 223157 w 574754"/>
              <a:gd name="connsiteY16" fmla="*/ 244929 h 1845129"/>
              <a:gd name="connsiteX17" fmla="*/ 185057 w 574754"/>
              <a:gd name="connsiteY17" fmla="*/ 201386 h 1845129"/>
              <a:gd name="connsiteX18" fmla="*/ 157843 w 574754"/>
              <a:gd name="connsiteY18" fmla="*/ 174172 h 1845129"/>
              <a:gd name="connsiteX19" fmla="*/ 130628 w 574754"/>
              <a:gd name="connsiteY19" fmla="*/ 130629 h 1845129"/>
              <a:gd name="connsiteX20" fmla="*/ 81643 w 574754"/>
              <a:gd name="connsiteY20" fmla="*/ 76200 h 1845129"/>
              <a:gd name="connsiteX21" fmla="*/ 59871 w 574754"/>
              <a:gd name="connsiteY21" fmla="*/ 59872 h 1845129"/>
              <a:gd name="connsiteX22" fmla="*/ 48985 w 574754"/>
              <a:gd name="connsiteY22" fmla="*/ 43543 h 1845129"/>
              <a:gd name="connsiteX23" fmla="*/ 16328 w 574754"/>
              <a:gd name="connsiteY23" fmla="*/ 16329 h 1845129"/>
              <a:gd name="connsiteX24" fmla="*/ 0 w 574754"/>
              <a:gd name="connsiteY24" fmla="*/ 0 h 184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4754" h="1845129">
                <a:moveTo>
                  <a:pt x="478971" y="1845129"/>
                </a:moveTo>
                <a:cubicBezTo>
                  <a:pt x="480785" y="1803400"/>
                  <a:pt x="481438" y="1761605"/>
                  <a:pt x="484414" y="1719943"/>
                </a:cubicBezTo>
                <a:cubicBezTo>
                  <a:pt x="485073" y="1710716"/>
                  <a:pt x="488549" y="1701887"/>
                  <a:pt x="489857" y="1692729"/>
                </a:cubicBezTo>
                <a:cubicBezTo>
                  <a:pt x="491020" y="1684590"/>
                  <a:pt x="495063" y="1631676"/>
                  <a:pt x="500743" y="1616529"/>
                </a:cubicBezTo>
                <a:cubicBezTo>
                  <a:pt x="503040" y="1610404"/>
                  <a:pt x="508000" y="1605643"/>
                  <a:pt x="511628" y="1600200"/>
                </a:cubicBezTo>
                <a:cubicBezTo>
                  <a:pt x="514857" y="1584055"/>
                  <a:pt x="520773" y="1555998"/>
                  <a:pt x="522514" y="1540329"/>
                </a:cubicBezTo>
                <a:cubicBezTo>
                  <a:pt x="532097" y="1454087"/>
                  <a:pt x="525725" y="1457274"/>
                  <a:pt x="533400" y="1349829"/>
                </a:cubicBezTo>
                <a:cubicBezTo>
                  <a:pt x="534279" y="1337528"/>
                  <a:pt x="548726" y="1283747"/>
                  <a:pt x="549728" y="1279072"/>
                </a:cubicBezTo>
                <a:lnTo>
                  <a:pt x="566057" y="1202872"/>
                </a:lnTo>
                <a:cubicBezTo>
                  <a:pt x="577210" y="1013279"/>
                  <a:pt x="578088" y="1036974"/>
                  <a:pt x="566057" y="740229"/>
                </a:cubicBezTo>
                <a:cubicBezTo>
                  <a:pt x="565540" y="727470"/>
                  <a:pt x="545223" y="684485"/>
                  <a:pt x="538843" y="674915"/>
                </a:cubicBezTo>
                <a:cubicBezTo>
                  <a:pt x="453649" y="547124"/>
                  <a:pt x="510232" y="632523"/>
                  <a:pt x="446314" y="560615"/>
                </a:cubicBezTo>
                <a:cubicBezTo>
                  <a:pt x="434708" y="547558"/>
                  <a:pt x="388987" y="492351"/>
                  <a:pt x="370114" y="468086"/>
                </a:cubicBezTo>
                <a:cubicBezTo>
                  <a:pt x="364545" y="460926"/>
                  <a:pt x="359354" y="453476"/>
                  <a:pt x="353785" y="446315"/>
                </a:cubicBezTo>
                <a:cubicBezTo>
                  <a:pt x="351022" y="442763"/>
                  <a:pt x="319717" y="404385"/>
                  <a:pt x="315685" y="397329"/>
                </a:cubicBezTo>
                <a:cubicBezTo>
                  <a:pt x="198095" y="191543"/>
                  <a:pt x="324521" y="406839"/>
                  <a:pt x="244928" y="283029"/>
                </a:cubicBezTo>
                <a:cubicBezTo>
                  <a:pt x="237018" y="270725"/>
                  <a:pt x="231807" y="256724"/>
                  <a:pt x="223157" y="244929"/>
                </a:cubicBezTo>
                <a:cubicBezTo>
                  <a:pt x="211752" y="229376"/>
                  <a:pt x="198138" y="215558"/>
                  <a:pt x="185057" y="201386"/>
                </a:cubicBezTo>
                <a:cubicBezTo>
                  <a:pt x="176355" y="191959"/>
                  <a:pt x="165665" y="184340"/>
                  <a:pt x="157843" y="174172"/>
                </a:cubicBezTo>
                <a:cubicBezTo>
                  <a:pt x="147407" y="160605"/>
                  <a:pt x="140577" y="144557"/>
                  <a:pt x="130628" y="130629"/>
                </a:cubicBezTo>
                <a:cubicBezTo>
                  <a:pt x="120168" y="115984"/>
                  <a:pt x="96540" y="89235"/>
                  <a:pt x="81643" y="76200"/>
                </a:cubicBezTo>
                <a:cubicBezTo>
                  <a:pt x="74816" y="70226"/>
                  <a:pt x="67128" y="65315"/>
                  <a:pt x="59871" y="59872"/>
                </a:cubicBezTo>
                <a:cubicBezTo>
                  <a:pt x="56242" y="54429"/>
                  <a:pt x="53611" y="48169"/>
                  <a:pt x="48985" y="43543"/>
                </a:cubicBezTo>
                <a:cubicBezTo>
                  <a:pt x="38965" y="33523"/>
                  <a:pt x="26919" y="25743"/>
                  <a:pt x="16328" y="16329"/>
                </a:cubicBezTo>
                <a:cubicBezTo>
                  <a:pt x="10575" y="11215"/>
                  <a:pt x="5443" y="5443"/>
                  <a:pt x="0" y="0"/>
                </a:cubicBezTo>
              </a:path>
            </a:pathLst>
          </a:custGeom>
          <a:noFill/>
          <a:ln w="38100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06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0.07135 -0.060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Measuring the 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D65C1-1132-C7A9-F6E6-D463A23D6FF1}"/>
              </a:ext>
            </a:extLst>
          </p:cNvPr>
          <p:cNvSpPr txBox="1"/>
          <p:nvPr/>
        </p:nvSpPr>
        <p:spPr>
          <a:xfrm>
            <a:off x="277090" y="600774"/>
            <a:ext cx="11621907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                                                   Reaction time         Movement duration</a:t>
            </a:r>
          </a:p>
          <a:p>
            <a:r>
              <a:rPr lang="en-US" sz="2400" b="1" dirty="0"/>
              <a:t>              Changes of Mind                                                                      Distance traveled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Reach area</a:t>
            </a:r>
            <a:endParaRPr lang="en-US" sz="2400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BCD6113-4E06-DD11-C77D-EC4712185D32}"/>
              </a:ext>
            </a:extLst>
          </p:cNvPr>
          <p:cNvGrpSpPr/>
          <p:nvPr/>
        </p:nvGrpSpPr>
        <p:grpSpPr>
          <a:xfrm>
            <a:off x="485713" y="1544057"/>
            <a:ext cx="2846238" cy="2651021"/>
            <a:chOff x="2532660" y="3246702"/>
            <a:chExt cx="2846238" cy="2651021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FAA035B-3222-D50D-CC7E-232D49C008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0390" y="3633253"/>
              <a:ext cx="469608" cy="1642733"/>
            </a:xfrm>
            <a:prstGeom prst="straightConnector1">
              <a:avLst/>
            </a:prstGeom>
            <a:ln w="19050">
              <a:solidFill>
                <a:srgbClr val="7F7F7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1A0061-CAFC-2F99-C734-F12587EA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139037" y="5545286"/>
              <a:ext cx="22398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8ECB66-F51A-13C7-0E5E-24A68D6E1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9037" y="3322203"/>
              <a:ext cx="0" cy="22230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B83C4E2-0134-A47C-3549-73F5C974DFF5}"/>
                </a:ext>
              </a:extLst>
            </p:cNvPr>
            <p:cNvSpPr/>
            <p:nvPr/>
          </p:nvSpPr>
          <p:spPr>
            <a:xfrm>
              <a:off x="3273261" y="3246702"/>
              <a:ext cx="2105636" cy="3774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Screen</a:t>
              </a:r>
              <a:endParaRPr lang="he-IL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D54CF18-2037-D5CA-E5A5-35EA4A07BEA8}"/>
                </a:ext>
              </a:extLst>
            </p:cNvPr>
            <p:cNvSpPr/>
            <p:nvPr/>
          </p:nvSpPr>
          <p:spPr>
            <a:xfrm>
              <a:off x="4058919" y="4873729"/>
              <a:ext cx="91746" cy="8040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5A6CE23-B476-8279-FB81-1EA43AF76BFC}"/>
                </a:ext>
              </a:extLst>
            </p:cNvPr>
            <p:cNvSpPr/>
            <p:nvPr/>
          </p:nvSpPr>
          <p:spPr>
            <a:xfrm>
              <a:off x="4255597" y="5469491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C96E0A-DB7B-853B-D03C-A7F0474703FD}"/>
                </a:ext>
              </a:extLst>
            </p:cNvPr>
            <p:cNvSpPr txBox="1"/>
            <p:nvPr/>
          </p:nvSpPr>
          <p:spPr>
            <a:xfrm rot="16200000">
              <a:off x="2119123" y="4117741"/>
              <a:ext cx="1411850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Proportion</a:t>
              </a:r>
            </a:p>
            <a:p>
              <a:pPr algn="ctr"/>
              <a:r>
                <a:rPr lang="en-US" sz="1600" dirty="0"/>
                <a:t>Of Z traveled</a:t>
              </a:r>
              <a:endParaRPr lang="he-IL" sz="16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D769A70-092A-5D42-7668-69DB33C8B717}"/>
                </a:ext>
              </a:extLst>
            </p:cNvPr>
            <p:cNvSpPr txBox="1"/>
            <p:nvPr/>
          </p:nvSpPr>
          <p:spPr>
            <a:xfrm>
              <a:off x="3771696" y="5559169"/>
              <a:ext cx="1125812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X</a:t>
              </a:r>
              <a:endParaRPr lang="he-IL" sz="1600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C56C968-BD0A-EB0A-EF8B-37C3D33D2035}"/>
                </a:ext>
              </a:extLst>
            </p:cNvPr>
            <p:cNvSpPr/>
            <p:nvPr/>
          </p:nvSpPr>
          <p:spPr>
            <a:xfrm>
              <a:off x="4280206" y="4577876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0366C08-DEDC-AD68-4A93-96D589F0E106}"/>
                </a:ext>
              </a:extLst>
            </p:cNvPr>
            <p:cNvSpPr/>
            <p:nvPr/>
          </p:nvSpPr>
          <p:spPr>
            <a:xfrm>
              <a:off x="4159084" y="522210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E4E7A25-C28E-D383-8F7D-92AFA790EA67}"/>
                </a:ext>
              </a:extLst>
            </p:cNvPr>
            <p:cNvSpPr/>
            <p:nvPr/>
          </p:nvSpPr>
          <p:spPr>
            <a:xfrm>
              <a:off x="4589093" y="439733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95CE211-A14D-7BB6-E405-3547AB6C0FF3}"/>
                </a:ext>
              </a:extLst>
            </p:cNvPr>
            <p:cNvSpPr/>
            <p:nvPr/>
          </p:nvSpPr>
          <p:spPr>
            <a:xfrm>
              <a:off x="4930277" y="4258959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DFE8656-8FD9-7701-85EA-A5A3BA371CEB}"/>
                </a:ext>
              </a:extLst>
            </p:cNvPr>
            <p:cNvSpPr/>
            <p:nvPr/>
          </p:nvSpPr>
          <p:spPr>
            <a:xfrm>
              <a:off x="5141947" y="395183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3F42855-E857-65E1-F067-A5F30A83D720}"/>
                </a:ext>
              </a:extLst>
            </p:cNvPr>
            <p:cNvSpPr/>
            <p:nvPr/>
          </p:nvSpPr>
          <p:spPr>
            <a:xfrm>
              <a:off x="5099456" y="3633253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AE75DF5-2DFC-26BA-1ADC-148DA71CD197}"/>
                </a:ext>
              </a:extLst>
            </p:cNvPr>
            <p:cNvCxnSpPr>
              <a:cxnSpLocks/>
              <a:stCxn id="126" idx="0"/>
            </p:cNvCxnSpPr>
            <p:nvPr/>
          </p:nvCxnSpPr>
          <p:spPr>
            <a:xfrm flipH="1" flipV="1">
              <a:off x="4200085" y="3638082"/>
              <a:ext cx="4872" cy="158402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D13235D-9E02-6B79-CFAC-594131090815}"/>
              </a:ext>
            </a:extLst>
          </p:cNvPr>
          <p:cNvGrpSpPr/>
          <p:nvPr/>
        </p:nvGrpSpPr>
        <p:grpSpPr>
          <a:xfrm>
            <a:off x="1139216" y="4216185"/>
            <a:ext cx="10197769" cy="2916161"/>
            <a:chOff x="933561" y="3912113"/>
            <a:chExt cx="10197769" cy="2916161"/>
          </a:xfrm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BFDD4B1-50F0-0633-4F92-268EF5D11259}"/>
                </a:ext>
              </a:extLst>
            </p:cNvPr>
            <p:cNvSpPr/>
            <p:nvPr/>
          </p:nvSpPr>
          <p:spPr>
            <a:xfrm>
              <a:off x="1547530" y="4279557"/>
              <a:ext cx="1206844" cy="1956487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6844" h="1956487">
                  <a:moveTo>
                    <a:pt x="593125" y="1956487"/>
                  </a:moveTo>
                  <a:lnTo>
                    <a:pt x="654908" y="1754659"/>
                  </a:lnTo>
                  <a:lnTo>
                    <a:pt x="667265" y="1441621"/>
                  </a:lnTo>
                  <a:lnTo>
                    <a:pt x="679622" y="1173892"/>
                  </a:lnTo>
                  <a:lnTo>
                    <a:pt x="700217" y="864973"/>
                  </a:lnTo>
                  <a:lnTo>
                    <a:pt x="745525" y="753762"/>
                  </a:lnTo>
                  <a:lnTo>
                    <a:pt x="774357" y="580767"/>
                  </a:lnTo>
                  <a:lnTo>
                    <a:pt x="819665" y="457200"/>
                  </a:lnTo>
                  <a:lnTo>
                    <a:pt x="930876" y="354227"/>
                  </a:lnTo>
                  <a:cubicBezTo>
                    <a:pt x="954348" y="321366"/>
                    <a:pt x="944920" y="335221"/>
                    <a:pt x="959708" y="313038"/>
                  </a:cubicBezTo>
                  <a:lnTo>
                    <a:pt x="1037968" y="230659"/>
                  </a:lnTo>
                  <a:lnTo>
                    <a:pt x="1107990" y="140043"/>
                  </a:lnTo>
                  <a:lnTo>
                    <a:pt x="1161535" y="90616"/>
                  </a:lnTo>
                  <a:lnTo>
                    <a:pt x="1206844" y="16475"/>
                  </a:lnTo>
                  <a:lnTo>
                    <a:pt x="0" y="0"/>
                  </a:lnTo>
                  <a:lnTo>
                    <a:pt x="4119" y="1944130"/>
                  </a:lnTo>
                  <a:lnTo>
                    <a:pt x="593125" y="1956487"/>
                  </a:lnTo>
                  <a:close/>
                </a:path>
              </a:pathLst>
            </a:cu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28190BD-6C62-9B32-7B62-1BAE55517B98}"/>
                </a:ext>
              </a:extLst>
            </p:cNvPr>
            <p:cNvSpPr txBox="1"/>
            <p:nvPr/>
          </p:nvSpPr>
          <p:spPr>
            <a:xfrm>
              <a:off x="2324481" y="4974997"/>
              <a:ext cx="817038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Right Path Area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28205EE-07E6-D7B4-EBDF-38F6F9ECBA23}"/>
                </a:ext>
              </a:extLst>
            </p:cNvPr>
            <p:cNvSpPr txBox="1"/>
            <p:nvPr/>
          </p:nvSpPr>
          <p:spPr>
            <a:xfrm>
              <a:off x="1473161" y="4974997"/>
              <a:ext cx="817038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Right Path Area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37784FF-9981-9E52-AD8C-423CCD75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33561" y="6226989"/>
              <a:ext cx="225573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4AAC636-5B36-9F36-6C30-9B163D642A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561" y="3988151"/>
              <a:ext cx="0" cy="22388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4794F55-8C30-DCEC-477F-DD71D243C70E}"/>
                </a:ext>
              </a:extLst>
            </p:cNvPr>
            <p:cNvSpPr/>
            <p:nvPr/>
          </p:nvSpPr>
          <p:spPr>
            <a:xfrm>
              <a:off x="2162594" y="4315165"/>
              <a:ext cx="626710" cy="1897183"/>
            </a:xfrm>
            <a:custGeom>
              <a:avLst/>
              <a:gdLst>
                <a:gd name="connsiteX0" fmla="*/ 0 w 622300"/>
                <a:gd name="connsiteY0" fmla="*/ 1883833 h 1883833"/>
                <a:gd name="connsiteX1" fmla="*/ 4233 w 622300"/>
                <a:gd name="connsiteY1" fmla="*/ 1807633 h 1883833"/>
                <a:gd name="connsiteX2" fmla="*/ 8467 w 622300"/>
                <a:gd name="connsiteY2" fmla="*/ 1778000 h 1883833"/>
                <a:gd name="connsiteX3" fmla="*/ 21167 w 622300"/>
                <a:gd name="connsiteY3" fmla="*/ 1748367 h 1883833"/>
                <a:gd name="connsiteX4" fmla="*/ 25400 w 622300"/>
                <a:gd name="connsiteY4" fmla="*/ 1710267 h 1883833"/>
                <a:gd name="connsiteX5" fmla="*/ 29633 w 622300"/>
                <a:gd name="connsiteY5" fmla="*/ 1667933 h 1883833"/>
                <a:gd name="connsiteX6" fmla="*/ 38100 w 622300"/>
                <a:gd name="connsiteY6" fmla="*/ 1638300 h 1883833"/>
                <a:gd name="connsiteX7" fmla="*/ 46567 w 622300"/>
                <a:gd name="connsiteY7" fmla="*/ 1337733 h 1883833"/>
                <a:gd name="connsiteX8" fmla="*/ 55033 w 622300"/>
                <a:gd name="connsiteY8" fmla="*/ 1282700 h 1883833"/>
                <a:gd name="connsiteX9" fmla="*/ 63500 w 622300"/>
                <a:gd name="connsiteY9" fmla="*/ 1198033 h 1883833"/>
                <a:gd name="connsiteX10" fmla="*/ 84667 w 622300"/>
                <a:gd name="connsiteY10" fmla="*/ 1066800 h 1883833"/>
                <a:gd name="connsiteX11" fmla="*/ 88900 w 622300"/>
                <a:gd name="connsiteY11" fmla="*/ 986367 h 1883833"/>
                <a:gd name="connsiteX12" fmla="*/ 93133 w 622300"/>
                <a:gd name="connsiteY12" fmla="*/ 948267 h 1883833"/>
                <a:gd name="connsiteX13" fmla="*/ 105833 w 622300"/>
                <a:gd name="connsiteY13" fmla="*/ 821267 h 1883833"/>
                <a:gd name="connsiteX14" fmla="*/ 110067 w 622300"/>
                <a:gd name="connsiteY14" fmla="*/ 791633 h 1883833"/>
                <a:gd name="connsiteX15" fmla="*/ 114300 w 622300"/>
                <a:gd name="connsiteY15" fmla="*/ 757767 h 1883833"/>
                <a:gd name="connsiteX16" fmla="*/ 131233 w 622300"/>
                <a:gd name="connsiteY16" fmla="*/ 728133 h 1883833"/>
                <a:gd name="connsiteX17" fmla="*/ 139700 w 622300"/>
                <a:gd name="connsiteY17" fmla="*/ 698500 h 1883833"/>
                <a:gd name="connsiteX18" fmla="*/ 148167 w 622300"/>
                <a:gd name="connsiteY18" fmla="*/ 601133 h 1883833"/>
                <a:gd name="connsiteX19" fmla="*/ 160867 w 622300"/>
                <a:gd name="connsiteY19" fmla="*/ 567267 h 1883833"/>
                <a:gd name="connsiteX20" fmla="*/ 177800 w 622300"/>
                <a:gd name="connsiteY20" fmla="*/ 503767 h 1883833"/>
                <a:gd name="connsiteX21" fmla="*/ 198967 w 622300"/>
                <a:gd name="connsiteY21" fmla="*/ 469900 h 1883833"/>
                <a:gd name="connsiteX22" fmla="*/ 215900 w 622300"/>
                <a:gd name="connsiteY22" fmla="*/ 431800 h 1883833"/>
                <a:gd name="connsiteX23" fmla="*/ 249767 w 622300"/>
                <a:gd name="connsiteY23" fmla="*/ 389467 h 1883833"/>
                <a:gd name="connsiteX24" fmla="*/ 270933 w 622300"/>
                <a:gd name="connsiteY24" fmla="*/ 359833 h 1883833"/>
                <a:gd name="connsiteX25" fmla="*/ 287867 w 622300"/>
                <a:gd name="connsiteY25" fmla="*/ 347133 h 1883833"/>
                <a:gd name="connsiteX26" fmla="*/ 309033 w 622300"/>
                <a:gd name="connsiteY26" fmla="*/ 317500 h 1883833"/>
                <a:gd name="connsiteX27" fmla="*/ 364067 w 622300"/>
                <a:gd name="connsiteY27" fmla="*/ 266700 h 1883833"/>
                <a:gd name="connsiteX28" fmla="*/ 393700 w 622300"/>
                <a:gd name="connsiteY28" fmla="*/ 228600 h 1883833"/>
                <a:gd name="connsiteX29" fmla="*/ 410633 w 622300"/>
                <a:gd name="connsiteY29" fmla="*/ 211667 h 1883833"/>
                <a:gd name="connsiteX30" fmla="*/ 436033 w 622300"/>
                <a:gd name="connsiteY30" fmla="*/ 169333 h 1883833"/>
                <a:gd name="connsiteX31" fmla="*/ 440267 w 622300"/>
                <a:gd name="connsiteY31" fmla="*/ 156633 h 1883833"/>
                <a:gd name="connsiteX32" fmla="*/ 465667 w 622300"/>
                <a:gd name="connsiteY32" fmla="*/ 127000 h 1883833"/>
                <a:gd name="connsiteX33" fmla="*/ 474133 w 622300"/>
                <a:gd name="connsiteY33" fmla="*/ 110067 h 1883833"/>
                <a:gd name="connsiteX34" fmla="*/ 486833 w 622300"/>
                <a:gd name="connsiteY34" fmla="*/ 101600 h 1883833"/>
                <a:gd name="connsiteX35" fmla="*/ 508000 w 622300"/>
                <a:gd name="connsiteY35" fmla="*/ 84667 h 1883833"/>
                <a:gd name="connsiteX36" fmla="*/ 524933 w 622300"/>
                <a:gd name="connsiteY36" fmla="*/ 67733 h 1883833"/>
                <a:gd name="connsiteX37" fmla="*/ 546100 w 622300"/>
                <a:gd name="connsiteY37" fmla="*/ 50800 h 1883833"/>
                <a:gd name="connsiteX38" fmla="*/ 575733 w 622300"/>
                <a:gd name="connsiteY38" fmla="*/ 25400 h 1883833"/>
                <a:gd name="connsiteX39" fmla="*/ 592667 w 622300"/>
                <a:gd name="connsiteY39" fmla="*/ 21167 h 1883833"/>
                <a:gd name="connsiteX40" fmla="*/ 605367 w 622300"/>
                <a:gd name="connsiteY40" fmla="*/ 4233 h 1883833"/>
                <a:gd name="connsiteX41" fmla="*/ 622300 w 622300"/>
                <a:gd name="connsiteY41" fmla="*/ 0 h 188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22300" h="1883833">
                  <a:moveTo>
                    <a:pt x="0" y="1883833"/>
                  </a:moveTo>
                  <a:cubicBezTo>
                    <a:pt x="1411" y="1858433"/>
                    <a:pt x="2204" y="1832991"/>
                    <a:pt x="4233" y="1807633"/>
                  </a:cubicBezTo>
                  <a:cubicBezTo>
                    <a:pt x="5029" y="1797687"/>
                    <a:pt x="5726" y="1787594"/>
                    <a:pt x="8467" y="1778000"/>
                  </a:cubicBezTo>
                  <a:cubicBezTo>
                    <a:pt x="11419" y="1767667"/>
                    <a:pt x="16934" y="1758245"/>
                    <a:pt x="21167" y="1748367"/>
                  </a:cubicBezTo>
                  <a:cubicBezTo>
                    <a:pt x="22578" y="1735667"/>
                    <a:pt x="24062" y="1722975"/>
                    <a:pt x="25400" y="1710267"/>
                  </a:cubicBezTo>
                  <a:cubicBezTo>
                    <a:pt x="26884" y="1696163"/>
                    <a:pt x="27168" y="1681899"/>
                    <a:pt x="29633" y="1667933"/>
                  </a:cubicBezTo>
                  <a:cubicBezTo>
                    <a:pt x="31418" y="1657816"/>
                    <a:pt x="35278" y="1648178"/>
                    <a:pt x="38100" y="1638300"/>
                  </a:cubicBezTo>
                  <a:cubicBezTo>
                    <a:pt x="52721" y="1492081"/>
                    <a:pt x="31038" y="1720778"/>
                    <a:pt x="46567" y="1337733"/>
                  </a:cubicBezTo>
                  <a:cubicBezTo>
                    <a:pt x="47319" y="1319188"/>
                    <a:pt x="52525" y="1301090"/>
                    <a:pt x="55033" y="1282700"/>
                  </a:cubicBezTo>
                  <a:cubicBezTo>
                    <a:pt x="71657" y="1160791"/>
                    <a:pt x="45097" y="1340657"/>
                    <a:pt x="63500" y="1198033"/>
                  </a:cubicBezTo>
                  <a:cubicBezTo>
                    <a:pt x="71298" y="1137594"/>
                    <a:pt x="75098" y="1119425"/>
                    <a:pt x="84667" y="1066800"/>
                  </a:cubicBezTo>
                  <a:cubicBezTo>
                    <a:pt x="86078" y="1039989"/>
                    <a:pt x="86987" y="1013147"/>
                    <a:pt x="88900" y="986367"/>
                  </a:cubicBezTo>
                  <a:cubicBezTo>
                    <a:pt x="89810" y="973621"/>
                    <a:pt x="92360" y="961022"/>
                    <a:pt x="93133" y="948267"/>
                  </a:cubicBezTo>
                  <a:cubicBezTo>
                    <a:pt x="100296" y="830076"/>
                    <a:pt x="85975" y="880844"/>
                    <a:pt x="105833" y="821267"/>
                  </a:cubicBezTo>
                  <a:cubicBezTo>
                    <a:pt x="107244" y="811389"/>
                    <a:pt x="108748" y="801524"/>
                    <a:pt x="110067" y="791633"/>
                  </a:cubicBezTo>
                  <a:cubicBezTo>
                    <a:pt x="111571" y="780356"/>
                    <a:pt x="110703" y="768560"/>
                    <a:pt x="114300" y="757767"/>
                  </a:cubicBezTo>
                  <a:cubicBezTo>
                    <a:pt x="117898" y="746974"/>
                    <a:pt x="126751" y="738590"/>
                    <a:pt x="131233" y="728133"/>
                  </a:cubicBezTo>
                  <a:cubicBezTo>
                    <a:pt x="135280" y="718691"/>
                    <a:pt x="136878" y="708378"/>
                    <a:pt x="139700" y="698500"/>
                  </a:cubicBezTo>
                  <a:cubicBezTo>
                    <a:pt x="140195" y="690081"/>
                    <a:pt x="141497" y="624477"/>
                    <a:pt x="148167" y="601133"/>
                  </a:cubicBezTo>
                  <a:cubicBezTo>
                    <a:pt x="151479" y="589541"/>
                    <a:pt x="156634" y="578556"/>
                    <a:pt x="160867" y="567267"/>
                  </a:cubicBezTo>
                  <a:cubicBezTo>
                    <a:pt x="165017" y="538214"/>
                    <a:pt x="163756" y="531854"/>
                    <a:pt x="177800" y="503767"/>
                  </a:cubicBezTo>
                  <a:cubicBezTo>
                    <a:pt x="183754" y="491860"/>
                    <a:pt x="192738" y="481665"/>
                    <a:pt x="198967" y="469900"/>
                  </a:cubicBezTo>
                  <a:cubicBezTo>
                    <a:pt x="205470" y="457617"/>
                    <a:pt x="208479" y="443550"/>
                    <a:pt x="215900" y="431800"/>
                  </a:cubicBezTo>
                  <a:cubicBezTo>
                    <a:pt x="225550" y="416521"/>
                    <a:pt x="239264" y="404172"/>
                    <a:pt x="249767" y="389467"/>
                  </a:cubicBezTo>
                  <a:cubicBezTo>
                    <a:pt x="256822" y="379589"/>
                    <a:pt x="262813" y="368856"/>
                    <a:pt x="270933" y="359833"/>
                  </a:cubicBezTo>
                  <a:cubicBezTo>
                    <a:pt x="275653" y="354588"/>
                    <a:pt x="283147" y="352377"/>
                    <a:pt x="287867" y="347133"/>
                  </a:cubicBezTo>
                  <a:cubicBezTo>
                    <a:pt x="295987" y="338110"/>
                    <a:pt x="301346" y="326895"/>
                    <a:pt x="309033" y="317500"/>
                  </a:cubicBezTo>
                  <a:cubicBezTo>
                    <a:pt x="318837" y="305517"/>
                    <a:pt x="360755" y="269758"/>
                    <a:pt x="364067" y="266700"/>
                  </a:cubicBezTo>
                  <a:cubicBezTo>
                    <a:pt x="399121" y="234343"/>
                    <a:pt x="364212" y="266514"/>
                    <a:pt x="393700" y="228600"/>
                  </a:cubicBezTo>
                  <a:cubicBezTo>
                    <a:pt x="398601" y="222299"/>
                    <a:pt x="405993" y="218162"/>
                    <a:pt x="410633" y="211667"/>
                  </a:cubicBezTo>
                  <a:cubicBezTo>
                    <a:pt x="420198" y="198276"/>
                    <a:pt x="430828" y="184945"/>
                    <a:pt x="436033" y="169333"/>
                  </a:cubicBezTo>
                  <a:cubicBezTo>
                    <a:pt x="437444" y="165100"/>
                    <a:pt x="437708" y="160289"/>
                    <a:pt x="440267" y="156633"/>
                  </a:cubicBezTo>
                  <a:cubicBezTo>
                    <a:pt x="447728" y="145975"/>
                    <a:pt x="458015" y="137521"/>
                    <a:pt x="465667" y="127000"/>
                  </a:cubicBezTo>
                  <a:cubicBezTo>
                    <a:pt x="469379" y="121896"/>
                    <a:pt x="470093" y="114915"/>
                    <a:pt x="474133" y="110067"/>
                  </a:cubicBezTo>
                  <a:cubicBezTo>
                    <a:pt x="477390" y="106158"/>
                    <a:pt x="482763" y="104653"/>
                    <a:pt x="486833" y="101600"/>
                  </a:cubicBezTo>
                  <a:cubicBezTo>
                    <a:pt x="494061" y="96179"/>
                    <a:pt x="501247" y="90670"/>
                    <a:pt x="508000" y="84667"/>
                  </a:cubicBezTo>
                  <a:cubicBezTo>
                    <a:pt x="513966" y="79364"/>
                    <a:pt x="518967" y="73036"/>
                    <a:pt x="524933" y="67733"/>
                  </a:cubicBezTo>
                  <a:cubicBezTo>
                    <a:pt x="531686" y="61730"/>
                    <a:pt x="539347" y="56803"/>
                    <a:pt x="546100" y="50800"/>
                  </a:cubicBezTo>
                  <a:cubicBezTo>
                    <a:pt x="555889" y="42099"/>
                    <a:pt x="563238" y="30755"/>
                    <a:pt x="575733" y="25400"/>
                  </a:cubicBezTo>
                  <a:cubicBezTo>
                    <a:pt x="581081" y="23108"/>
                    <a:pt x="587022" y="22578"/>
                    <a:pt x="592667" y="21167"/>
                  </a:cubicBezTo>
                  <a:cubicBezTo>
                    <a:pt x="596900" y="15522"/>
                    <a:pt x="599626" y="8334"/>
                    <a:pt x="605367" y="4233"/>
                  </a:cubicBezTo>
                  <a:cubicBezTo>
                    <a:pt x="610101" y="851"/>
                    <a:pt x="622300" y="0"/>
                    <a:pt x="622300" y="0"/>
                  </a:cubicBezTo>
                </a:path>
              </a:pathLst>
            </a:custGeom>
            <a:noFill/>
            <a:ln w="76200"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5400"/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28773B81-7E28-281C-0D7E-37588412DD56}"/>
                </a:ext>
              </a:extLst>
            </p:cNvPr>
            <p:cNvSpPr/>
            <p:nvPr/>
          </p:nvSpPr>
          <p:spPr>
            <a:xfrm>
              <a:off x="1068737" y="3912113"/>
              <a:ext cx="2120559" cy="380173"/>
            </a:xfrm>
            <a:prstGeom prst="roundRect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dirty="0"/>
                <a:t>Screen</a:t>
              </a:r>
              <a:endParaRPr lang="he-IL" sz="2800" dirty="0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BA98597-C724-6A0C-5D23-746903F4FEA5}"/>
                </a:ext>
              </a:extLst>
            </p:cNvPr>
            <p:cNvCxnSpPr/>
            <p:nvPr/>
          </p:nvCxnSpPr>
          <p:spPr>
            <a:xfrm flipV="1">
              <a:off x="1539789" y="4292286"/>
              <a:ext cx="0" cy="1934703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FB934EA-598C-48CA-1048-120BED027F81}"/>
                </a:ext>
              </a:extLst>
            </p:cNvPr>
            <p:cNvSpPr/>
            <p:nvPr/>
          </p:nvSpPr>
          <p:spPr>
            <a:xfrm>
              <a:off x="9506070" y="4273207"/>
              <a:ext cx="1190969" cy="1962837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54919 w 1206844"/>
                <a:gd name="connsiteY15" fmla="*/ 1944130 h 1956487"/>
                <a:gd name="connsiteX16" fmla="*/ 593125 w 1206844"/>
                <a:gd name="connsiteY16" fmla="*/ 1956487 h 1956487"/>
                <a:gd name="connsiteX0" fmla="*/ 577250 w 1190969"/>
                <a:gd name="connsiteY0" fmla="*/ 1962837 h 1962837"/>
                <a:gd name="connsiteX1" fmla="*/ 639033 w 1190969"/>
                <a:gd name="connsiteY1" fmla="*/ 1761009 h 1962837"/>
                <a:gd name="connsiteX2" fmla="*/ 651390 w 1190969"/>
                <a:gd name="connsiteY2" fmla="*/ 1447971 h 1962837"/>
                <a:gd name="connsiteX3" fmla="*/ 663747 w 1190969"/>
                <a:gd name="connsiteY3" fmla="*/ 1180242 h 1962837"/>
                <a:gd name="connsiteX4" fmla="*/ 684342 w 1190969"/>
                <a:gd name="connsiteY4" fmla="*/ 871323 h 1962837"/>
                <a:gd name="connsiteX5" fmla="*/ 729650 w 1190969"/>
                <a:gd name="connsiteY5" fmla="*/ 760112 h 1962837"/>
                <a:gd name="connsiteX6" fmla="*/ 758482 w 1190969"/>
                <a:gd name="connsiteY6" fmla="*/ 587117 h 1962837"/>
                <a:gd name="connsiteX7" fmla="*/ 803790 w 1190969"/>
                <a:gd name="connsiteY7" fmla="*/ 463550 h 1962837"/>
                <a:gd name="connsiteX8" fmla="*/ 915001 w 1190969"/>
                <a:gd name="connsiteY8" fmla="*/ 360577 h 1962837"/>
                <a:gd name="connsiteX9" fmla="*/ 943833 w 1190969"/>
                <a:gd name="connsiteY9" fmla="*/ 319388 h 1962837"/>
                <a:gd name="connsiteX10" fmla="*/ 1022093 w 1190969"/>
                <a:gd name="connsiteY10" fmla="*/ 237009 h 1962837"/>
                <a:gd name="connsiteX11" fmla="*/ 1092115 w 1190969"/>
                <a:gd name="connsiteY11" fmla="*/ 146393 h 1962837"/>
                <a:gd name="connsiteX12" fmla="*/ 1145660 w 1190969"/>
                <a:gd name="connsiteY12" fmla="*/ 96966 h 1962837"/>
                <a:gd name="connsiteX13" fmla="*/ 1190969 w 1190969"/>
                <a:gd name="connsiteY13" fmla="*/ 22825 h 1962837"/>
                <a:gd name="connsiteX14" fmla="*/ 0 w 1190969"/>
                <a:gd name="connsiteY14" fmla="*/ 0 h 1962837"/>
                <a:gd name="connsiteX15" fmla="*/ 39044 w 1190969"/>
                <a:gd name="connsiteY15" fmla="*/ 1950480 h 1962837"/>
                <a:gd name="connsiteX16" fmla="*/ 577250 w 1190969"/>
                <a:gd name="connsiteY16" fmla="*/ 1962837 h 196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0969" h="1962837">
                  <a:moveTo>
                    <a:pt x="577250" y="1962837"/>
                  </a:moveTo>
                  <a:lnTo>
                    <a:pt x="639033" y="1761009"/>
                  </a:lnTo>
                  <a:lnTo>
                    <a:pt x="651390" y="1447971"/>
                  </a:lnTo>
                  <a:lnTo>
                    <a:pt x="663747" y="1180242"/>
                  </a:lnTo>
                  <a:lnTo>
                    <a:pt x="684342" y="871323"/>
                  </a:lnTo>
                  <a:lnTo>
                    <a:pt x="729650" y="760112"/>
                  </a:lnTo>
                  <a:lnTo>
                    <a:pt x="758482" y="587117"/>
                  </a:lnTo>
                  <a:lnTo>
                    <a:pt x="803790" y="463550"/>
                  </a:lnTo>
                  <a:lnTo>
                    <a:pt x="915001" y="360577"/>
                  </a:lnTo>
                  <a:cubicBezTo>
                    <a:pt x="938473" y="327716"/>
                    <a:pt x="929045" y="341571"/>
                    <a:pt x="943833" y="319388"/>
                  </a:cubicBezTo>
                  <a:lnTo>
                    <a:pt x="1022093" y="237009"/>
                  </a:lnTo>
                  <a:lnTo>
                    <a:pt x="1092115" y="146393"/>
                  </a:lnTo>
                  <a:lnTo>
                    <a:pt x="1145660" y="96966"/>
                  </a:lnTo>
                  <a:lnTo>
                    <a:pt x="1190969" y="22825"/>
                  </a:lnTo>
                  <a:lnTo>
                    <a:pt x="0" y="0"/>
                  </a:lnTo>
                  <a:lnTo>
                    <a:pt x="39044" y="1950480"/>
                  </a:lnTo>
                  <a:lnTo>
                    <a:pt x="577250" y="1962837"/>
                  </a:lnTo>
                  <a:close/>
                </a:path>
              </a:pathLst>
            </a:custGeom>
            <a:solidFill>
              <a:srgbClr val="FF0000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BAF6B05-B3CC-871C-955E-4F27B5444DDC}"/>
                </a:ext>
              </a:extLst>
            </p:cNvPr>
            <p:cNvSpPr/>
            <p:nvPr/>
          </p:nvSpPr>
          <p:spPr>
            <a:xfrm>
              <a:off x="9490195" y="4300151"/>
              <a:ext cx="601362" cy="1935892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3CF8F26-9D48-6EFA-8330-A9A4EEF9D4D2}"/>
                </a:ext>
              </a:extLst>
            </p:cNvPr>
            <p:cNvSpPr txBox="1"/>
            <p:nvPr/>
          </p:nvSpPr>
          <p:spPr>
            <a:xfrm>
              <a:off x="9658324" y="4292286"/>
              <a:ext cx="817038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Reach Area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46117EC-846A-42C6-B9FA-A298D387FBBA}"/>
                </a:ext>
              </a:extLst>
            </p:cNvPr>
            <p:cNvSpPr txBox="1"/>
            <p:nvPr/>
          </p:nvSpPr>
          <p:spPr>
            <a:xfrm>
              <a:off x="2216277" y="5930626"/>
              <a:ext cx="1579246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>
                  <a:solidFill>
                    <a:srgbClr val="E71224"/>
                  </a:solidFill>
                </a:rPr>
                <a:t>Average Path Right</a:t>
              </a:r>
              <a:endParaRPr lang="he-IL" sz="1400" dirty="0">
                <a:solidFill>
                  <a:srgbClr val="E71224"/>
                </a:solidFill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B12D094-830B-6A9C-6200-198CF6A32483}"/>
                </a:ext>
              </a:extLst>
            </p:cNvPr>
            <p:cNvCxnSpPr>
              <a:cxnSpLocks/>
            </p:cNvCxnSpPr>
            <p:nvPr/>
          </p:nvCxnSpPr>
          <p:spPr>
            <a:xfrm>
              <a:off x="8875595" y="6226989"/>
              <a:ext cx="225573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063125F-5C46-260A-9745-ACF48A8C9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5595" y="3988151"/>
              <a:ext cx="0" cy="22388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D14AEC36-4C16-94E8-EA03-50F0D367ABDC}"/>
                </a:ext>
              </a:extLst>
            </p:cNvPr>
            <p:cNvSpPr/>
            <p:nvPr/>
          </p:nvSpPr>
          <p:spPr>
            <a:xfrm>
              <a:off x="9010771" y="3912113"/>
              <a:ext cx="2120559" cy="380173"/>
            </a:xfrm>
            <a:prstGeom prst="roundRect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dirty="0"/>
                <a:t>Screen</a:t>
              </a:r>
              <a:endParaRPr lang="he-IL" sz="28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F3E7F37-FC8F-7572-E846-B8F5DDF9C784}"/>
                </a:ext>
              </a:extLst>
            </p:cNvPr>
            <p:cNvSpPr txBox="1"/>
            <p:nvPr/>
          </p:nvSpPr>
          <p:spPr>
            <a:xfrm>
              <a:off x="933562" y="6243499"/>
              <a:ext cx="1229032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Lowest X value</a:t>
              </a:r>
              <a:endParaRPr lang="he-IL" sz="1600" dirty="0"/>
            </a:p>
          </p:txBody>
        </p:sp>
        <p:sp>
          <p:nvSpPr>
            <p:cNvPr id="150" name="Minus Sign 149">
              <a:extLst>
                <a:ext uri="{FF2B5EF4-FFF2-40B4-BE49-F238E27FC236}">
                  <a16:creationId xmlns:a16="http://schemas.microsoft.com/office/drawing/2014/main" id="{D8CAAB7A-A455-FAA0-3B7F-F547ABC5E2D0}"/>
                </a:ext>
              </a:extLst>
            </p:cNvPr>
            <p:cNvSpPr/>
            <p:nvPr/>
          </p:nvSpPr>
          <p:spPr>
            <a:xfrm>
              <a:off x="3560228" y="4976343"/>
              <a:ext cx="482163" cy="440614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1" name="Equals 150">
              <a:extLst>
                <a:ext uri="{FF2B5EF4-FFF2-40B4-BE49-F238E27FC236}">
                  <a16:creationId xmlns:a16="http://schemas.microsoft.com/office/drawing/2014/main" id="{FBFE5532-6EEF-DCCF-DF2C-76CFA888BEE7}"/>
                </a:ext>
              </a:extLst>
            </p:cNvPr>
            <p:cNvSpPr/>
            <p:nvPr/>
          </p:nvSpPr>
          <p:spPr>
            <a:xfrm>
              <a:off x="7532206" y="4915217"/>
              <a:ext cx="932716" cy="560173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37F11AFD-7B9C-9854-F95F-79D513A86960}"/>
                </a:ext>
              </a:extLst>
            </p:cNvPr>
            <p:cNvSpPr/>
            <p:nvPr/>
          </p:nvSpPr>
          <p:spPr>
            <a:xfrm>
              <a:off x="5381269" y="4278686"/>
              <a:ext cx="601362" cy="1935892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F7B89BE-B93E-4A59-21D6-C7558CF5B6E0}"/>
                </a:ext>
              </a:extLst>
            </p:cNvPr>
            <p:cNvCxnSpPr>
              <a:cxnSpLocks/>
            </p:cNvCxnSpPr>
            <p:nvPr/>
          </p:nvCxnSpPr>
          <p:spPr>
            <a:xfrm>
              <a:off x="4767300" y="6226989"/>
              <a:ext cx="225573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B3F6D0B-31E3-9A5E-28CF-468496175F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7300" y="3988151"/>
              <a:ext cx="0" cy="22388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821780-9791-8121-97E8-1C97520D9413}"/>
                </a:ext>
              </a:extLst>
            </p:cNvPr>
            <p:cNvSpPr/>
            <p:nvPr/>
          </p:nvSpPr>
          <p:spPr>
            <a:xfrm>
              <a:off x="5433573" y="4287822"/>
              <a:ext cx="562760" cy="1918501"/>
            </a:xfrm>
            <a:custGeom>
              <a:avLst/>
              <a:gdLst>
                <a:gd name="connsiteX0" fmla="*/ 558800 w 558800"/>
                <a:gd name="connsiteY0" fmla="*/ 1905000 h 1905000"/>
                <a:gd name="connsiteX1" fmla="*/ 554567 w 558800"/>
                <a:gd name="connsiteY1" fmla="*/ 1418167 h 1905000"/>
                <a:gd name="connsiteX2" fmla="*/ 541867 w 558800"/>
                <a:gd name="connsiteY2" fmla="*/ 1308100 h 1905000"/>
                <a:gd name="connsiteX3" fmla="*/ 537633 w 558800"/>
                <a:gd name="connsiteY3" fmla="*/ 1270000 h 1905000"/>
                <a:gd name="connsiteX4" fmla="*/ 524933 w 558800"/>
                <a:gd name="connsiteY4" fmla="*/ 1236133 h 1905000"/>
                <a:gd name="connsiteX5" fmla="*/ 508000 w 558800"/>
                <a:gd name="connsiteY5" fmla="*/ 1100667 h 1905000"/>
                <a:gd name="connsiteX6" fmla="*/ 503767 w 558800"/>
                <a:gd name="connsiteY6" fmla="*/ 1058333 h 1905000"/>
                <a:gd name="connsiteX7" fmla="*/ 491067 w 558800"/>
                <a:gd name="connsiteY7" fmla="*/ 999067 h 1905000"/>
                <a:gd name="connsiteX8" fmla="*/ 482600 w 558800"/>
                <a:gd name="connsiteY8" fmla="*/ 969433 h 1905000"/>
                <a:gd name="connsiteX9" fmla="*/ 461433 w 558800"/>
                <a:gd name="connsiteY9" fmla="*/ 905933 h 1905000"/>
                <a:gd name="connsiteX10" fmla="*/ 452967 w 558800"/>
                <a:gd name="connsiteY10" fmla="*/ 872067 h 1905000"/>
                <a:gd name="connsiteX11" fmla="*/ 444500 w 558800"/>
                <a:gd name="connsiteY11" fmla="*/ 842433 h 1905000"/>
                <a:gd name="connsiteX12" fmla="*/ 427567 w 558800"/>
                <a:gd name="connsiteY12" fmla="*/ 778933 h 1905000"/>
                <a:gd name="connsiteX13" fmla="*/ 385233 w 558800"/>
                <a:gd name="connsiteY13" fmla="*/ 681567 h 1905000"/>
                <a:gd name="connsiteX14" fmla="*/ 364067 w 558800"/>
                <a:gd name="connsiteY14" fmla="*/ 626533 h 1905000"/>
                <a:gd name="connsiteX15" fmla="*/ 359833 w 558800"/>
                <a:gd name="connsiteY15" fmla="*/ 596900 h 1905000"/>
                <a:gd name="connsiteX16" fmla="*/ 330200 w 558800"/>
                <a:gd name="connsiteY16" fmla="*/ 537633 h 1905000"/>
                <a:gd name="connsiteX17" fmla="*/ 313267 w 558800"/>
                <a:gd name="connsiteY17" fmla="*/ 499533 h 1905000"/>
                <a:gd name="connsiteX18" fmla="*/ 296333 w 558800"/>
                <a:gd name="connsiteY18" fmla="*/ 444500 h 1905000"/>
                <a:gd name="connsiteX19" fmla="*/ 266700 w 558800"/>
                <a:gd name="connsiteY19" fmla="*/ 359833 h 1905000"/>
                <a:gd name="connsiteX20" fmla="*/ 249767 w 558800"/>
                <a:gd name="connsiteY20" fmla="*/ 296333 h 1905000"/>
                <a:gd name="connsiteX21" fmla="*/ 241300 w 558800"/>
                <a:gd name="connsiteY21" fmla="*/ 270933 h 1905000"/>
                <a:gd name="connsiteX22" fmla="*/ 211667 w 558800"/>
                <a:gd name="connsiteY22" fmla="*/ 228600 h 1905000"/>
                <a:gd name="connsiteX23" fmla="*/ 143933 w 558800"/>
                <a:gd name="connsiteY23" fmla="*/ 127000 h 1905000"/>
                <a:gd name="connsiteX24" fmla="*/ 97367 w 558800"/>
                <a:gd name="connsiteY24" fmla="*/ 80433 h 1905000"/>
                <a:gd name="connsiteX25" fmla="*/ 80433 w 558800"/>
                <a:gd name="connsiteY25" fmla="*/ 67733 h 1905000"/>
                <a:gd name="connsiteX26" fmla="*/ 50800 w 558800"/>
                <a:gd name="connsiteY26" fmla="*/ 42333 h 1905000"/>
                <a:gd name="connsiteX27" fmla="*/ 42333 w 558800"/>
                <a:gd name="connsiteY27" fmla="*/ 29633 h 1905000"/>
                <a:gd name="connsiteX28" fmla="*/ 0 w 558800"/>
                <a:gd name="connsiteY28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8800" h="1905000">
                  <a:moveTo>
                    <a:pt x="558800" y="1905000"/>
                  </a:moveTo>
                  <a:cubicBezTo>
                    <a:pt x="557389" y="1742722"/>
                    <a:pt x="558172" y="1580411"/>
                    <a:pt x="554567" y="1418167"/>
                  </a:cubicBezTo>
                  <a:cubicBezTo>
                    <a:pt x="552770" y="1337322"/>
                    <a:pt x="548485" y="1357736"/>
                    <a:pt x="541867" y="1308100"/>
                  </a:cubicBezTo>
                  <a:cubicBezTo>
                    <a:pt x="540178" y="1295434"/>
                    <a:pt x="540560" y="1282438"/>
                    <a:pt x="537633" y="1270000"/>
                  </a:cubicBezTo>
                  <a:cubicBezTo>
                    <a:pt x="534871" y="1258264"/>
                    <a:pt x="529166" y="1247422"/>
                    <a:pt x="524933" y="1236133"/>
                  </a:cubicBezTo>
                  <a:cubicBezTo>
                    <a:pt x="515648" y="1120060"/>
                    <a:pt x="526190" y="1164329"/>
                    <a:pt x="508000" y="1100667"/>
                  </a:cubicBezTo>
                  <a:cubicBezTo>
                    <a:pt x="506589" y="1086556"/>
                    <a:pt x="505526" y="1072405"/>
                    <a:pt x="503767" y="1058333"/>
                  </a:cubicBezTo>
                  <a:cubicBezTo>
                    <a:pt x="500972" y="1035972"/>
                    <a:pt x="497071" y="1021581"/>
                    <a:pt x="491067" y="999067"/>
                  </a:cubicBezTo>
                  <a:cubicBezTo>
                    <a:pt x="488420" y="989141"/>
                    <a:pt x="485849" y="979179"/>
                    <a:pt x="482600" y="969433"/>
                  </a:cubicBezTo>
                  <a:cubicBezTo>
                    <a:pt x="463656" y="912601"/>
                    <a:pt x="475459" y="958532"/>
                    <a:pt x="461433" y="905933"/>
                  </a:cubicBezTo>
                  <a:cubicBezTo>
                    <a:pt x="458435" y="894690"/>
                    <a:pt x="455965" y="883310"/>
                    <a:pt x="452967" y="872067"/>
                  </a:cubicBezTo>
                  <a:cubicBezTo>
                    <a:pt x="450320" y="862141"/>
                    <a:pt x="447147" y="852359"/>
                    <a:pt x="444500" y="842433"/>
                  </a:cubicBezTo>
                  <a:cubicBezTo>
                    <a:pt x="441923" y="832769"/>
                    <a:pt x="431830" y="789590"/>
                    <a:pt x="427567" y="778933"/>
                  </a:cubicBezTo>
                  <a:cubicBezTo>
                    <a:pt x="414423" y="746074"/>
                    <a:pt x="394955" y="715596"/>
                    <a:pt x="385233" y="681567"/>
                  </a:cubicBezTo>
                  <a:cubicBezTo>
                    <a:pt x="374167" y="642831"/>
                    <a:pt x="381361" y="661122"/>
                    <a:pt x="364067" y="626533"/>
                  </a:cubicBezTo>
                  <a:cubicBezTo>
                    <a:pt x="362656" y="616655"/>
                    <a:pt x="362574" y="606494"/>
                    <a:pt x="359833" y="596900"/>
                  </a:cubicBezTo>
                  <a:cubicBezTo>
                    <a:pt x="352510" y="571270"/>
                    <a:pt x="342028" y="561290"/>
                    <a:pt x="330200" y="537633"/>
                  </a:cubicBezTo>
                  <a:cubicBezTo>
                    <a:pt x="323985" y="525202"/>
                    <a:pt x="318017" y="512594"/>
                    <a:pt x="313267" y="499533"/>
                  </a:cubicBezTo>
                  <a:cubicBezTo>
                    <a:pt x="306708" y="481495"/>
                    <a:pt x="302638" y="462628"/>
                    <a:pt x="296333" y="444500"/>
                  </a:cubicBezTo>
                  <a:cubicBezTo>
                    <a:pt x="268815" y="365388"/>
                    <a:pt x="288724" y="439116"/>
                    <a:pt x="266700" y="359833"/>
                  </a:cubicBezTo>
                  <a:cubicBezTo>
                    <a:pt x="252666" y="309312"/>
                    <a:pt x="264144" y="343061"/>
                    <a:pt x="249767" y="296333"/>
                  </a:cubicBezTo>
                  <a:cubicBezTo>
                    <a:pt x="247142" y="287803"/>
                    <a:pt x="244993" y="279058"/>
                    <a:pt x="241300" y="270933"/>
                  </a:cubicBezTo>
                  <a:cubicBezTo>
                    <a:pt x="229174" y="244258"/>
                    <a:pt x="228004" y="253734"/>
                    <a:pt x="211667" y="228600"/>
                  </a:cubicBezTo>
                  <a:cubicBezTo>
                    <a:pt x="190703" y="196348"/>
                    <a:pt x="172157" y="155225"/>
                    <a:pt x="143933" y="127000"/>
                  </a:cubicBezTo>
                  <a:cubicBezTo>
                    <a:pt x="128411" y="111478"/>
                    <a:pt x="114929" y="93604"/>
                    <a:pt x="97367" y="80433"/>
                  </a:cubicBezTo>
                  <a:cubicBezTo>
                    <a:pt x="91722" y="76200"/>
                    <a:pt x="85422" y="72722"/>
                    <a:pt x="80433" y="67733"/>
                  </a:cubicBezTo>
                  <a:cubicBezTo>
                    <a:pt x="52954" y="40255"/>
                    <a:pt x="83876" y="58872"/>
                    <a:pt x="50800" y="42333"/>
                  </a:cubicBezTo>
                  <a:cubicBezTo>
                    <a:pt x="47978" y="38100"/>
                    <a:pt x="45931" y="33231"/>
                    <a:pt x="42333" y="29633"/>
                  </a:cubicBezTo>
                  <a:cubicBezTo>
                    <a:pt x="22169" y="9469"/>
                    <a:pt x="21016" y="10509"/>
                    <a:pt x="0" y="0"/>
                  </a:cubicBezTo>
                </a:path>
              </a:pathLst>
            </a:custGeom>
            <a:noFill/>
            <a:ln w="76200">
              <a:solidFill>
                <a:srgbClr val="AE0E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5400"/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0B39EE95-1397-F8AF-E4FA-F13BA549078F}"/>
                </a:ext>
              </a:extLst>
            </p:cNvPr>
            <p:cNvSpPr/>
            <p:nvPr/>
          </p:nvSpPr>
          <p:spPr>
            <a:xfrm>
              <a:off x="4902476" y="3912113"/>
              <a:ext cx="2120558" cy="380173"/>
            </a:xfrm>
            <a:prstGeom prst="roundRect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dirty="0"/>
                <a:t>Screen</a:t>
              </a:r>
              <a:endParaRPr lang="he-IL" sz="2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5B86C6B-500C-17B1-4B95-4E0D20A71911}"/>
                </a:ext>
              </a:extLst>
            </p:cNvPr>
            <p:cNvSpPr txBox="1"/>
            <p:nvPr/>
          </p:nvSpPr>
          <p:spPr>
            <a:xfrm>
              <a:off x="5260108" y="4974997"/>
              <a:ext cx="817038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Left Path Area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72DC46A-D004-C508-E65F-26E9A0E1107A}"/>
                </a:ext>
              </a:extLst>
            </p:cNvPr>
            <p:cNvSpPr txBox="1"/>
            <p:nvPr/>
          </p:nvSpPr>
          <p:spPr>
            <a:xfrm>
              <a:off x="6020449" y="5935722"/>
              <a:ext cx="1525344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>
                  <a:solidFill>
                    <a:srgbClr val="AE0E1D"/>
                  </a:solidFill>
                </a:rPr>
                <a:t>Average Path Left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F094C2E-C650-8B09-B973-6505E1FA4BC5}"/>
                </a:ext>
              </a:extLst>
            </p:cNvPr>
            <p:cNvSpPr txBox="1"/>
            <p:nvPr/>
          </p:nvSpPr>
          <p:spPr>
            <a:xfrm>
              <a:off x="4754201" y="6243499"/>
              <a:ext cx="1286098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Lowest X value</a:t>
              </a:r>
              <a:endParaRPr lang="he-IL" sz="1600" dirty="0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D916599-E2D0-D5F1-B695-3B3E6B5C196E}"/>
                </a:ext>
              </a:extLst>
            </p:cNvPr>
            <p:cNvCxnSpPr/>
            <p:nvPr/>
          </p:nvCxnSpPr>
          <p:spPr>
            <a:xfrm flipV="1">
              <a:off x="5390004" y="4292286"/>
              <a:ext cx="0" cy="1934703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5644A6-F881-B728-C35F-EA2A7AA79DFC}"/>
              </a:ext>
            </a:extLst>
          </p:cNvPr>
          <p:cNvGrpSpPr/>
          <p:nvPr/>
        </p:nvGrpSpPr>
        <p:grpSpPr>
          <a:xfrm>
            <a:off x="7622974" y="1703294"/>
            <a:ext cx="3461963" cy="2651021"/>
            <a:chOff x="7734443" y="510134"/>
            <a:chExt cx="3461963" cy="2651021"/>
          </a:xfrm>
        </p:grpSpPr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2C6640F-021F-41AA-3C31-CCAFAC8F42F1}"/>
                </a:ext>
              </a:extLst>
            </p:cNvPr>
            <p:cNvCxnSpPr>
              <a:cxnSpLocks/>
              <a:stCxn id="171" idx="5"/>
              <a:endCxn id="167" idx="1"/>
            </p:cNvCxnSpPr>
            <p:nvPr/>
          </p:nvCxnSpPr>
          <p:spPr>
            <a:xfrm>
              <a:off x="9292017" y="2596664"/>
              <a:ext cx="178799" cy="14803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50E92A4-AB63-2FBA-B1E3-B2507E467C6A}"/>
                </a:ext>
              </a:extLst>
            </p:cNvPr>
            <p:cNvCxnSpPr>
              <a:cxnSpLocks/>
            </p:cNvCxnSpPr>
            <p:nvPr/>
          </p:nvCxnSpPr>
          <p:spPr>
            <a:xfrm>
              <a:off x="8340820" y="2808718"/>
              <a:ext cx="22398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84F254-6A4D-EBDF-AC21-A9FF4B485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0820" y="585635"/>
              <a:ext cx="0" cy="22230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42C2E560-D2FD-A599-AF59-C057142272AC}"/>
                </a:ext>
              </a:extLst>
            </p:cNvPr>
            <p:cNvSpPr/>
            <p:nvPr/>
          </p:nvSpPr>
          <p:spPr>
            <a:xfrm>
              <a:off x="8475044" y="510134"/>
              <a:ext cx="2105636" cy="3774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Screen</a:t>
              </a:r>
              <a:endParaRPr lang="he-IL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A75C32D-8D7F-E538-4B89-9D9B4715B9CF}"/>
                </a:ext>
              </a:extLst>
            </p:cNvPr>
            <p:cNvSpPr/>
            <p:nvPr/>
          </p:nvSpPr>
          <p:spPr>
            <a:xfrm>
              <a:off x="8996711" y="222112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A341520-D0B3-972D-9077-AE7089CEDDAE}"/>
                </a:ext>
              </a:extLst>
            </p:cNvPr>
            <p:cNvSpPr/>
            <p:nvPr/>
          </p:nvSpPr>
          <p:spPr>
            <a:xfrm>
              <a:off x="9457380" y="2732923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30AFDE1-035C-AA7F-9854-0684F5AC8E3D}"/>
                </a:ext>
              </a:extLst>
            </p:cNvPr>
            <p:cNvSpPr txBox="1"/>
            <p:nvPr/>
          </p:nvSpPr>
          <p:spPr>
            <a:xfrm rot="16200000">
              <a:off x="7320906" y="1381173"/>
              <a:ext cx="1411850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Proportion</a:t>
              </a:r>
            </a:p>
            <a:p>
              <a:pPr algn="ctr"/>
              <a:r>
                <a:rPr lang="en-US" sz="1600" dirty="0"/>
                <a:t>Of Z traveled</a:t>
              </a:r>
              <a:endParaRPr lang="he-IL" sz="1600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D7320A-48AE-A627-5F0D-D029BAC39073}"/>
                </a:ext>
              </a:extLst>
            </p:cNvPr>
            <p:cNvSpPr txBox="1"/>
            <p:nvPr/>
          </p:nvSpPr>
          <p:spPr>
            <a:xfrm>
              <a:off x="8973479" y="2822601"/>
              <a:ext cx="1125812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X</a:t>
              </a:r>
              <a:endParaRPr lang="he-IL" sz="1600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44CAC9D-1C60-A58E-2E20-F23536F2DAC6}"/>
                </a:ext>
              </a:extLst>
            </p:cNvPr>
            <p:cNvSpPr/>
            <p:nvPr/>
          </p:nvSpPr>
          <p:spPr>
            <a:xfrm>
              <a:off x="8923429" y="183560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C4EA200-F12D-7D09-29F3-1037E396BA1F}"/>
                </a:ext>
              </a:extLst>
            </p:cNvPr>
            <p:cNvSpPr/>
            <p:nvPr/>
          </p:nvSpPr>
          <p:spPr>
            <a:xfrm>
              <a:off x="9213707" y="2528031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1B833327-78F7-3008-CF17-3E9E3F70722C}"/>
                </a:ext>
              </a:extLst>
            </p:cNvPr>
            <p:cNvCxnSpPr>
              <a:cxnSpLocks/>
              <a:stCxn id="166" idx="5"/>
              <a:endCxn id="171" idx="1"/>
            </p:cNvCxnSpPr>
            <p:nvPr/>
          </p:nvCxnSpPr>
          <p:spPr>
            <a:xfrm>
              <a:off x="9075021" y="2289755"/>
              <a:ext cx="152122" cy="25005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229CA9D2-48EA-91B5-605C-B08C78566E09}"/>
                </a:ext>
              </a:extLst>
            </p:cNvPr>
            <p:cNvCxnSpPr>
              <a:cxnSpLocks/>
              <a:stCxn id="170" idx="4"/>
              <a:endCxn id="166" idx="0"/>
            </p:cNvCxnSpPr>
            <p:nvPr/>
          </p:nvCxnSpPr>
          <p:spPr>
            <a:xfrm>
              <a:off x="8969302" y="1916011"/>
              <a:ext cx="73282" cy="30511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D8F5A7D-08FB-95FF-7F3E-8A28EC400651}"/>
                </a:ext>
              </a:extLst>
            </p:cNvPr>
            <p:cNvSpPr/>
            <p:nvPr/>
          </p:nvSpPr>
          <p:spPr>
            <a:xfrm>
              <a:off x="9027478" y="154938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820B3235-C1A8-17FB-A60B-A2606239ADF8}"/>
                </a:ext>
              </a:extLst>
            </p:cNvPr>
            <p:cNvCxnSpPr>
              <a:cxnSpLocks/>
              <a:stCxn id="174" idx="3"/>
              <a:endCxn id="170" idx="0"/>
            </p:cNvCxnSpPr>
            <p:nvPr/>
          </p:nvCxnSpPr>
          <p:spPr>
            <a:xfrm flipH="1">
              <a:off x="8969302" y="1618020"/>
              <a:ext cx="71612" cy="21758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FB5580C-24A9-D35C-48F2-63D7667ED537}"/>
                </a:ext>
              </a:extLst>
            </p:cNvPr>
            <p:cNvSpPr/>
            <p:nvPr/>
          </p:nvSpPr>
          <p:spPr>
            <a:xfrm>
              <a:off x="9350945" y="146808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BE4E8A6-C0AC-E3D2-EAAE-054CE13D84E8}"/>
                </a:ext>
              </a:extLst>
            </p:cNvPr>
            <p:cNvCxnSpPr>
              <a:cxnSpLocks/>
              <a:stCxn id="176" idx="2"/>
              <a:endCxn id="174" idx="7"/>
            </p:cNvCxnSpPr>
            <p:nvPr/>
          </p:nvCxnSpPr>
          <p:spPr>
            <a:xfrm flipH="1">
              <a:off x="9105788" y="1508285"/>
              <a:ext cx="245157" cy="52878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AA715B0-BC04-0B38-92D5-65416A1C0B5A}"/>
                </a:ext>
              </a:extLst>
            </p:cNvPr>
            <p:cNvSpPr/>
            <p:nvPr/>
          </p:nvSpPr>
          <p:spPr>
            <a:xfrm>
              <a:off x="9709283" y="162509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91CC52D-7347-CD6B-0CAC-1A2DBA10C14B}"/>
                </a:ext>
              </a:extLst>
            </p:cNvPr>
            <p:cNvCxnSpPr>
              <a:cxnSpLocks/>
              <a:stCxn id="178" idx="1"/>
              <a:endCxn id="176" idx="6"/>
            </p:cNvCxnSpPr>
            <p:nvPr/>
          </p:nvCxnSpPr>
          <p:spPr>
            <a:xfrm flipH="1" flipV="1">
              <a:off x="9442691" y="1508285"/>
              <a:ext cx="280028" cy="12858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8559003-C59C-933D-9898-36369FC8372F}"/>
                </a:ext>
              </a:extLst>
            </p:cNvPr>
            <p:cNvSpPr/>
            <p:nvPr/>
          </p:nvSpPr>
          <p:spPr>
            <a:xfrm>
              <a:off x="10038975" y="17485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3F5DC4E-2BAA-AFD2-154F-D203EBDD0FEB}"/>
                </a:ext>
              </a:extLst>
            </p:cNvPr>
            <p:cNvCxnSpPr>
              <a:cxnSpLocks/>
              <a:stCxn id="180" idx="1"/>
              <a:endCxn id="178" idx="6"/>
            </p:cNvCxnSpPr>
            <p:nvPr/>
          </p:nvCxnSpPr>
          <p:spPr>
            <a:xfrm flipH="1" flipV="1">
              <a:off x="9801029" y="1665295"/>
              <a:ext cx="251382" cy="9499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7C291A7-A451-18D3-9646-999DC73C3213}"/>
                </a:ext>
              </a:extLst>
            </p:cNvPr>
            <p:cNvSpPr/>
            <p:nvPr/>
          </p:nvSpPr>
          <p:spPr>
            <a:xfrm>
              <a:off x="10284460" y="15460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9A643173-25C3-244D-21AC-696E8793B207}"/>
                </a:ext>
              </a:extLst>
            </p:cNvPr>
            <p:cNvCxnSpPr>
              <a:cxnSpLocks/>
              <a:stCxn id="182" idx="3"/>
              <a:endCxn id="180" idx="7"/>
            </p:cNvCxnSpPr>
            <p:nvPr/>
          </p:nvCxnSpPr>
          <p:spPr>
            <a:xfrm flipH="1">
              <a:off x="10117285" y="1614647"/>
              <a:ext cx="180611" cy="14564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B9E65A-D8D2-BCEA-44C8-70E485697569}"/>
                </a:ext>
              </a:extLst>
            </p:cNvPr>
            <p:cNvSpPr/>
            <p:nvPr/>
          </p:nvSpPr>
          <p:spPr>
            <a:xfrm>
              <a:off x="10343730" y="121526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CB20165-CA94-0DBB-E285-31A46C5FB75E}"/>
                </a:ext>
              </a:extLst>
            </p:cNvPr>
            <p:cNvCxnSpPr>
              <a:cxnSpLocks/>
              <a:stCxn id="184" idx="4"/>
              <a:endCxn id="182" idx="7"/>
            </p:cNvCxnSpPr>
            <p:nvPr/>
          </p:nvCxnSpPr>
          <p:spPr>
            <a:xfrm flipH="1">
              <a:off x="10362770" y="1295676"/>
              <a:ext cx="26833" cy="262114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757C4B5-3757-D576-2186-393CD2DDCF06}"/>
                </a:ext>
              </a:extLst>
            </p:cNvPr>
            <p:cNvSpPr/>
            <p:nvPr/>
          </p:nvSpPr>
          <p:spPr>
            <a:xfrm>
              <a:off x="10301239" y="89668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00FE7E09-9923-C606-F403-1E988B36A397}"/>
                </a:ext>
              </a:extLst>
            </p:cNvPr>
            <p:cNvCxnSpPr>
              <a:cxnSpLocks/>
              <a:stCxn id="186" idx="4"/>
              <a:endCxn id="184" idx="0"/>
            </p:cNvCxnSpPr>
            <p:nvPr/>
          </p:nvCxnSpPr>
          <p:spPr>
            <a:xfrm>
              <a:off x="10347112" y="977094"/>
              <a:ext cx="42491" cy="23817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03D11AE4-447B-39BE-7BC9-D8C9C1CDD101}"/>
                </a:ext>
              </a:extLst>
            </p:cNvPr>
            <p:cNvSpPr txBox="1"/>
            <p:nvPr/>
          </p:nvSpPr>
          <p:spPr>
            <a:xfrm>
              <a:off x="9555965" y="2275975"/>
              <a:ext cx="164044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Euclidean distances</a:t>
              </a:r>
            </a:p>
            <a:p>
              <a:r>
                <a:rPr lang="en-US" sz="1400" dirty="0">
                  <a:solidFill>
                    <a:srgbClr val="C00000"/>
                  </a:solidFill>
                </a:rPr>
                <a:t>Trajectory samples</a:t>
              </a:r>
              <a:endParaRPr lang="he-IL" sz="14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94" name="Picture 193">
            <a:extLst>
              <a:ext uri="{FF2B5EF4-FFF2-40B4-BE49-F238E27FC236}">
                <a16:creationId xmlns:a16="http://schemas.microsoft.com/office/drawing/2014/main" id="{3DF6B52D-CF3E-0BF2-CA30-C319711AC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64" b="89922" l="9951" r="89886">
                        <a14:foregroundMark x1="15498" y1="11370" x2="72268" y2="13307"/>
                        <a14:foregroundMark x1="21860" y1="7364" x2="66395" y2="8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2509" y="478462"/>
            <a:ext cx="641658" cy="81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6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183AE9-B396-EE8A-11B2-467B60FEF440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8A4CC-4658-9542-CCCD-90FBD8A6B98A}"/>
              </a:ext>
            </a:extLst>
          </p:cNvPr>
          <p:cNvSpPr/>
          <p:nvPr/>
        </p:nvSpPr>
        <p:spPr>
          <a:xfrm>
            <a:off x="2405397" y="1102624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1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3D14C-A1F1-97E4-441F-1255F5484999}"/>
              </a:ext>
            </a:extLst>
          </p:cNvPr>
          <p:cNvSpPr/>
          <p:nvPr/>
        </p:nvSpPr>
        <p:spPr>
          <a:xfrm>
            <a:off x="2405397" y="2382493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2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A8730D-9952-B0F6-34FB-CF60DA85D454}"/>
              </a:ext>
            </a:extLst>
          </p:cNvPr>
          <p:cNvSpPr/>
          <p:nvPr/>
        </p:nvSpPr>
        <p:spPr>
          <a:xfrm>
            <a:off x="2405397" y="3662362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3</a:t>
            </a:r>
          </a:p>
          <a:p>
            <a:pPr algn="ctr"/>
            <a:r>
              <a:rPr lang="en-US" sz="2000" dirty="0"/>
              <a:t>Reaching</a:t>
            </a:r>
            <a:endParaRPr lang="he-IL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2C4D5-BCBE-15B1-A70E-25CBEC6B4C6F}"/>
              </a:ext>
            </a:extLst>
          </p:cNvPr>
          <p:cNvSpPr/>
          <p:nvPr/>
        </p:nvSpPr>
        <p:spPr>
          <a:xfrm>
            <a:off x="2405397" y="4942231"/>
            <a:ext cx="3885714" cy="104650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Experiment 4</a:t>
            </a:r>
          </a:p>
          <a:p>
            <a:pPr algn="ctr"/>
            <a:r>
              <a:rPr lang="en-US" sz="2000" dirty="0"/>
              <a:t>Reaching + Keyboard</a:t>
            </a:r>
            <a:endParaRPr lang="he-IL" sz="20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ED50FAF-6348-256B-2EBB-F6E72D93957E}"/>
              </a:ext>
            </a:extLst>
          </p:cNvPr>
          <p:cNvSpPr/>
          <p:nvPr/>
        </p:nvSpPr>
        <p:spPr>
          <a:xfrm>
            <a:off x="6994869" y="1102624"/>
            <a:ext cx="1030884" cy="36062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4332D-C70B-3BD4-427B-81A416098E6E}"/>
              </a:ext>
            </a:extLst>
          </p:cNvPr>
          <p:cNvSpPr txBox="1"/>
          <p:nvPr/>
        </p:nvSpPr>
        <p:spPr>
          <a:xfrm>
            <a:off x="8256251" y="2674913"/>
            <a:ext cx="277479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Exploratory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Confirmatory</a:t>
            </a:r>
            <a:endParaRPr lang="en-US" sz="2400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BC83610-7FF4-1FC2-1973-15C8899A1B95}"/>
              </a:ext>
            </a:extLst>
          </p:cNvPr>
          <p:cNvSpPr/>
          <p:nvPr/>
        </p:nvSpPr>
        <p:spPr>
          <a:xfrm>
            <a:off x="6994869" y="4985518"/>
            <a:ext cx="1030884" cy="9580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177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10</a:t>
            </a:r>
            <a:endParaRPr lang="he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C1CFA3-E5E3-F465-1251-6E5BA4D7AE8C}"/>
              </a:ext>
            </a:extLst>
          </p:cNvPr>
          <p:cNvCxnSpPr>
            <a:cxnSpLocks/>
          </p:cNvCxnSpPr>
          <p:nvPr/>
        </p:nvCxnSpPr>
        <p:spPr>
          <a:xfrm>
            <a:off x="376099" y="2097314"/>
            <a:ext cx="0" cy="2532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C32E37-B40F-24ED-FEEA-26E2B8C2FAD7}"/>
              </a:ext>
            </a:extLst>
          </p:cNvPr>
          <p:cNvGrpSpPr/>
          <p:nvPr/>
        </p:nvGrpSpPr>
        <p:grpSpPr>
          <a:xfrm>
            <a:off x="560207" y="2028971"/>
            <a:ext cx="2342650" cy="2601086"/>
            <a:chOff x="2701064" y="2028971"/>
            <a:chExt cx="2342650" cy="260108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2802662" y="2028971"/>
              <a:ext cx="2139454" cy="2601086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2802663" y="2097314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2831690" y="2801257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2701064" y="332951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E1E417A-B300-2CEE-A6AC-03B56FFF6727}"/>
              </a:ext>
            </a:extLst>
          </p:cNvPr>
          <p:cNvSpPr txBox="1"/>
          <p:nvPr/>
        </p:nvSpPr>
        <p:spPr>
          <a:xfrm>
            <a:off x="2884528" y="5749073"/>
            <a:ext cx="872471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Long response time                Decision made before movement</a:t>
            </a:r>
            <a:endParaRPr lang="he-IL" sz="2400" b="1" dirty="0"/>
          </a:p>
        </p:txBody>
      </p:sp>
      <p:pic>
        <p:nvPicPr>
          <p:cNvPr id="31" name="Graphic 30" descr="Thumbs Down with solid fill">
            <a:extLst>
              <a:ext uri="{FF2B5EF4-FFF2-40B4-BE49-F238E27FC236}">
                <a16:creationId xmlns:a16="http://schemas.microsoft.com/office/drawing/2014/main" id="{AC639753-F779-0EF3-7B43-44B3F1D6B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6934" y="5635796"/>
            <a:ext cx="992276" cy="9922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BB3F894-E34B-A644-0A00-D592A098EF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4" t="2063" r="58044" b="54690"/>
          <a:stretch/>
        </p:blipFill>
        <p:spPr bwMode="auto">
          <a:xfrm>
            <a:off x="2970901" y="1256322"/>
            <a:ext cx="6087392" cy="40022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641F6CB-7425-A4E9-8BBD-41B1E06D3F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45" t="48431" r="41417" b="8322"/>
          <a:stretch/>
        </p:blipFill>
        <p:spPr bwMode="auto">
          <a:xfrm>
            <a:off x="9174696" y="1256322"/>
            <a:ext cx="2975267" cy="40022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6D34D5-8852-A289-CCC3-4250449D1F52}"/>
              </a:ext>
            </a:extLst>
          </p:cNvPr>
          <p:cNvSpPr/>
          <p:nvPr/>
        </p:nvSpPr>
        <p:spPr>
          <a:xfrm>
            <a:off x="9960456" y="1982432"/>
            <a:ext cx="2136672" cy="2892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9C81-39A2-D26D-B11E-1E1715EFD5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068" y="4339126"/>
            <a:ext cx="1498415" cy="52714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5664265-EB4C-F824-D2F2-F1723BBCA581}"/>
              </a:ext>
            </a:extLst>
          </p:cNvPr>
          <p:cNvGrpSpPr/>
          <p:nvPr/>
        </p:nvGrpSpPr>
        <p:grpSpPr>
          <a:xfrm>
            <a:off x="3829477" y="1518446"/>
            <a:ext cx="5378922" cy="3389087"/>
            <a:chOff x="1446451" y="1480455"/>
            <a:chExt cx="5378922" cy="338908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95CB8F-90FD-D212-F8F4-3D2F6A87D44A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33280B-DF80-0DC6-00FB-71A3F0293884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1B6D516-EDA6-CEEF-6EA7-4A96F2A5E638}"/>
                </a:ext>
              </a:extLst>
            </p:cNvPr>
            <p:cNvSpPr/>
            <p:nvPr/>
          </p:nvSpPr>
          <p:spPr>
            <a:xfrm>
              <a:off x="5964407" y="1480455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547CECF-A604-A397-02CD-B9DE47254719}"/>
              </a:ext>
            </a:extLst>
          </p:cNvPr>
          <p:cNvSpPr/>
          <p:nvPr/>
        </p:nvSpPr>
        <p:spPr>
          <a:xfrm>
            <a:off x="5695893" y="585084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3BAB3B8-162E-61D5-2278-BC0C6E8DE817}"/>
              </a:ext>
            </a:extLst>
          </p:cNvPr>
          <p:cNvSpPr/>
          <p:nvPr/>
        </p:nvSpPr>
        <p:spPr>
          <a:xfrm>
            <a:off x="5676843" y="584449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70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0402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97110" y="3443097"/>
            <a:ext cx="16075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7" y="2340409"/>
            <a:ext cx="1573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45982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686674" y="3443097"/>
            <a:ext cx="198671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6" y="2340409"/>
            <a:ext cx="146504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D716EF-6C66-4A7F-BC6B-11BCED924ADD}"/>
              </a:ext>
            </a:extLst>
          </p:cNvPr>
          <p:cNvSpPr txBox="1"/>
          <p:nvPr/>
        </p:nvSpPr>
        <p:spPr>
          <a:xfrm>
            <a:off x="9240782" y="5788310"/>
            <a:ext cx="141932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  <a:endParaRPr lang="he-IL" sz="2400" dirty="0">
              <a:solidFill>
                <a:srgbClr val="DC3220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BB41821-B062-4AAD-A7F7-B4FF171C1880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6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Show some sensitivity!</a:t>
            </a: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Using motion tracking to explore unconscious 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B1EB8-BE2D-4F7A-BF3D-16E87DFCCA16}"/>
              </a:ext>
            </a:extLst>
          </p:cNvPr>
          <p:cNvSpPr txBox="1"/>
          <p:nvPr/>
        </p:nvSpPr>
        <p:spPr>
          <a:xfrm>
            <a:off x="0" y="2951516"/>
            <a:ext cx="1219200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err="1"/>
              <a:t>Khen</a:t>
            </a:r>
            <a:r>
              <a:rPr lang="en-US" sz="1600" dirty="0"/>
              <a:t> Heller under the supervision of Craig S. Chapman</a:t>
            </a:r>
            <a:r>
              <a:rPr lang="en-US" sz="1600" baseline="30000" dirty="0"/>
              <a:t> </a:t>
            </a:r>
            <a:r>
              <a:rPr lang="en-US" sz="1600" dirty="0"/>
              <a:t>and </a:t>
            </a:r>
            <a:r>
              <a:rPr lang="en-US" sz="1600" dirty="0" err="1"/>
              <a:t>Liad</a:t>
            </a:r>
            <a:r>
              <a:rPr lang="en-US" sz="1600" dirty="0"/>
              <a:t> </a:t>
            </a:r>
            <a:r>
              <a:rPr lang="en-US" sz="1600" dirty="0" err="1"/>
              <a:t>Mudrik</a:t>
            </a:r>
            <a:endParaRPr lang="en-US" sz="1600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9B834-96A0-4D20-B566-B355BBE6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43" y="42642"/>
            <a:ext cx="1928926" cy="9333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91FF38-69A5-E57C-6F71-0A3F2313311E}"/>
              </a:ext>
            </a:extLst>
          </p:cNvPr>
          <p:cNvSpPr txBox="1"/>
          <p:nvPr/>
        </p:nvSpPr>
        <p:spPr>
          <a:xfrm>
            <a:off x="1895061" y="887548"/>
            <a:ext cx="371060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Add TAU symbol</a:t>
            </a:r>
            <a:endParaRPr lang="he-IL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72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6523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108123" y="5788310"/>
            <a:ext cx="16846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  <a:endParaRPr lang="he-IL" sz="2400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93000" y="5788310"/>
            <a:ext cx="15665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C9F093-7727-4A1B-AFC7-CF263778E41D}"/>
              </a:ext>
            </a:extLst>
          </p:cNvPr>
          <p:cNvGrpSpPr/>
          <p:nvPr/>
        </p:nvGrpSpPr>
        <p:grpSpPr>
          <a:xfrm>
            <a:off x="7004181" y="1693047"/>
            <a:ext cx="477553" cy="369330"/>
            <a:chOff x="-7682" y="4683990"/>
            <a:chExt cx="794402" cy="646331"/>
          </a:xfrm>
        </p:grpSpPr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1AC78155-B32A-4871-91ED-590AA9F57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BEC80C3-BF61-41B5-8F73-3279BD884E57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566670" y="3444595"/>
            <a:ext cx="1746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5FBEC79-8772-15A2-CB79-99C47C4BA022}"/>
              </a:ext>
            </a:extLst>
          </p:cNvPr>
          <p:cNvSpPr/>
          <p:nvPr/>
        </p:nvSpPr>
        <p:spPr>
          <a:xfrm>
            <a:off x="593270" y="6249975"/>
            <a:ext cx="6583001" cy="5152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Reaction time</a:t>
            </a:r>
            <a:endParaRPr lang="he-IL" dirty="0"/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8574C6CB-E64A-435D-DFD9-B85AD4CF6219}"/>
              </a:ext>
            </a:extLst>
          </p:cNvPr>
          <p:cNvSpPr/>
          <p:nvPr/>
        </p:nvSpPr>
        <p:spPr>
          <a:xfrm>
            <a:off x="7176272" y="6249975"/>
            <a:ext cx="2756443" cy="5152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Movement duration</a:t>
            </a:r>
            <a:endParaRPr lang="he-IL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6CFFB93-195A-2AF4-0F21-BED143F88478}"/>
              </a:ext>
            </a:extLst>
          </p:cNvPr>
          <p:cNvSpPr/>
          <p:nvPr/>
        </p:nvSpPr>
        <p:spPr>
          <a:xfrm>
            <a:off x="609600" y="2540000"/>
            <a:ext cx="4717143" cy="1248229"/>
          </a:xfrm>
          <a:custGeom>
            <a:avLst/>
            <a:gdLst>
              <a:gd name="connsiteX0" fmla="*/ 0 w 4717143"/>
              <a:gd name="connsiteY0" fmla="*/ 1132114 h 1248229"/>
              <a:gd name="connsiteX1" fmla="*/ 558800 w 4717143"/>
              <a:gd name="connsiteY1" fmla="*/ 1052286 h 1248229"/>
              <a:gd name="connsiteX2" fmla="*/ 1023257 w 4717143"/>
              <a:gd name="connsiteY2" fmla="*/ 1248229 h 1248229"/>
              <a:gd name="connsiteX3" fmla="*/ 1371600 w 4717143"/>
              <a:gd name="connsiteY3" fmla="*/ 1117600 h 1248229"/>
              <a:gd name="connsiteX4" fmla="*/ 2002971 w 4717143"/>
              <a:gd name="connsiteY4" fmla="*/ 972457 h 1248229"/>
              <a:gd name="connsiteX5" fmla="*/ 2656114 w 4717143"/>
              <a:gd name="connsiteY5" fmla="*/ 1016000 h 1248229"/>
              <a:gd name="connsiteX6" fmla="*/ 3251200 w 4717143"/>
              <a:gd name="connsiteY6" fmla="*/ 711200 h 1248229"/>
              <a:gd name="connsiteX7" fmla="*/ 3439886 w 4717143"/>
              <a:gd name="connsiteY7" fmla="*/ 878114 h 1248229"/>
              <a:gd name="connsiteX8" fmla="*/ 3868057 w 4717143"/>
              <a:gd name="connsiteY8" fmla="*/ 602343 h 1248229"/>
              <a:gd name="connsiteX9" fmla="*/ 4064000 w 4717143"/>
              <a:gd name="connsiteY9" fmla="*/ 595086 h 1248229"/>
              <a:gd name="connsiteX10" fmla="*/ 4441371 w 4717143"/>
              <a:gd name="connsiteY10" fmla="*/ 195943 h 1248229"/>
              <a:gd name="connsiteX11" fmla="*/ 4506686 w 4717143"/>
              <a:gd name="connsiteY11" fmla="*/ 304800 h 1248229"/>
              <a:gd name="connsiteX12" fmla="*/ 4717143 w 4717143"/>
              <a:gd name="connsiteY12" fmla="*/ 0 h 12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17143" h="1248229">
                <a:moveTo>
                  <a:pt x="0" y="1132114"/>
                </a:moveTo>
                <a:lnTo>
                  <a:pt x="558800" y="1052286"/>
                </a:lnTo>
                <a:lnTo>
                  <a:pt x="1023257" y="1248229"/>
                </a:lnTo>
                <a:lnTo>
                  <a:pt x="1371600" y="1117600"/>
                </a:lnTo>
                <a:lnTo>
                  <a:pt x="2002971" y="972457"/>
                </a:lnTo>
                <a:lnTo>
                  <a:pt x="2656114" y="1016000"/>
                </a:lnTo>
                <a:lnTo>
                  <a:pt x="3251200" y="711200"/>
                </a:lnTo>
                <a:lnTo>
                  <a:pt x="3439886" y="878114"/>
                </a:lnTo>
                <a:lnTo>
                  <a:pt x="3868057" y="602343"/>
                </a:lnTo>
                <a:lnTo>
                  <a:pt x="4064000" y="595086"/>
                </a:lnTo>
                <a:lnTo>
                  <a:pt x="4441371" y="195943"/>
                </a:lnTo>
                <a:lnTo>
                  <a:pt x="4506686" y="304800"/>
                </a:lnTo>
                <a:lnTo>
                  <a:pt x="4717143" y="0"/>
                </a:lnTo>
              </a:path>
            </a:pathLst>
          </a:custGeom>
          <a:noFill/>
          <a:ln w="28575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004AD6-41F9-15A4-4C5A-0EA3F55AECBA}"/>
              </a:ext>
            </a:extLst>
          </p:cNvPr>
          <p:cNvSpPr/>
          <p:nvPr/>
        </p:nvSpPr>
        <p:spPr>
          <a:xfrm>
            <a:off x="5235225" y="2427514"/>
            <a:ext cx="198780" cy="227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EB682657-9919-E508-6B00-FE0E6C4B0DBB}"/>
              </a:ext>
            </a:extLst>
          </p:cNvPr>
          <p:cNvSpPr/>
          <p:nvPr/>
        </p:nvSpPr>
        <p:spPr>
          <a:xfrm>
            <a:off x="593270" y="6257126"/>
            <a:ext cx="4733473" cy="5152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Reaction time</a:t>
            </a:r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B6D0C5-459C-261E-53F7-88C9ADEB9723}"/>
              </a:ext>
            </a:extLst>
          </p:cNvPr>
          <p:cNvSpPr/>
          <p:nvPr/>
        </p:nvSpPr>
        <p:spPr>
          <a:xfrm>
            <a:off x="123596" y="651741"/>
            <a:ext cx="11905693" cy="56692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81618D-07B5-85AE-B0CB-B762E37D77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7771" r="41270" b="8982"/>
          <a:stretch/>
        </p:blipFill>
        <p:spPr bwMode="auto">
          <a:xfrm>
            <a:off x="2629779" y="1648492"/>
            <a:ext cx="6087392" cy="40022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5652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16094 0.0013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6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 animBg="1"/>
      <p:bldP spid="186" grpId="0"/>
      <p:bldP spid="185" grpId="0" animBg="1"/>
      <p:bldP spid="3081" grpId="0" animBg="1"/>
      <p:bldP spid="3083" grpId="0" animBg="1"/>
      <p:bldP spid="173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3F196C-DB5A-4E37-A185-7BA609FE8041}"/>
              </a:ext>
            </a:extLst>
          </p:cNvPr>
          <p:cNvCxnSpPr>
            <a:cxnSpLocks/>
          </p:cNvCxnSpPr>
          <p:nvPr/>
        </p:nvCxnSpPr>
        <p:spPr>
          <a:xfrm>
            <a:off x="5119114" y="2111827"/>
            <a:ext cx="0" cy="209005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2314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240782" y="5788310"/>
            <a:ext cx="141932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  <a:endParaRPr lang="he-IL" sz="2400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78787" y="5788310"/>
            <a:ext cx="15949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79206" y="3443097"/>
            <a:ext cx="15717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2B2663E-CB15-4BF9-B655-9834D0554C4F}"/>
              </a:ext>
            </a:extLst>
          </p:cNvPr>
          <p:cNvSpPr/>
          <p:nvPr/>
        </p:nvSpPr>
        <p:spPr>
          <a:xfrm>
            <a:off x="5112771" y="3673929"/>
            <a:ext cx="587829" cy="527958"/>
          </a:xfrm>
          <a:custGeom>
            <a:avLst/>
            <a:gdLst>
              <a:gd name="connsiteX0" fmla="*/ 0 w 587829"/>
              <a:gd name="connsiteY0" fmla="*/ 527958 h 527958"/>
              <a:gd name="connsiteX1" fmla="*/ 54429 w 587829"/>
              <a:gd name="connsiteY1" fmla="*/ 446315 h 527958"/>
              <a:gd name="connsiteX2" fmla="*/ 440872 w 587829"/>
              <a:gd name="connsiteY2" fmla="*/ 370115 h 527958"/>
              <a:gd name="connsiteX3" fmla="*/ 587829 w 587829"/>
              <a:gd name="connsiteY3" fmla="*/ 0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29" h="527958">
                <a:moveTo>
                  <a:pt x="0" y="527958"/>
                </a:moveTo>
                <a:lnTo>
                  <a:pt x="54429" y="446315"/>
                </a:lnTo>
                <a:lnTo>
                  <a:pt x="440872" y="370115"/>
                </a:lnTo>
                <a:lnTo>
                  <a:pt x="587829" y="0"/>
                </a:lnTo>
              </a:path>
            </a:pathLst>
          </a:custGeom>
          <a:noFill/>
          <a:ln w="0">
            <a:solidFill>
              <a:srgbClr val="DC3220"/>
            </a:solidFill>
          </a:ln>
          <a:effectLst>
            <a:glow rad="127000">
              <a:srgbClr val="FF0000">
                <a:alpha val="7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83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-0.17943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-0.18308 0.067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54" y="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15703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85" grpId="0" animBg="1"/>
      <p:bldP spid="7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4B4B89-C976-A85F-B368-157DD3890FE4}"/>
              </a:ext>
            </a:extLst>
          </p:cNvPr>
          <p:cNvGrpSpPr/>
          <p:nvPr/>
        </p:nvGrpSpPr>
        <p:grpSpPr>
          <a:xfrm>
            <a:off x="2904758" y="2442363"/>
            <a:ext cx="2461444" cy="3660629"/>
            <a:chOff x="289012" y="2028970"/>
            <a:chExt cx="2461444" cy="36606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E23D60-8A07-465E-2360-5D600739F77E}"/>
                </a:ext>
              </a:extLst>
            </p:cNvPr>
            <p:cNvGrpSpPr/>
            <p:nvPr/>
          </p:nvGrpSpPr>
          <p:grpSpPr>
            <a:xfrm>
              <a:off x="509404" y="2028970"/>
              <a:ext cx="2139454" cy="3660629"/>
              <a:chOff x="509404" y="2028970"/>
              <a:chExt cx="2139454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509404" y="2028970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509405" y="2097314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2801257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363582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509405" y="2860410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289012" y="2097314"/>
              <a:ext cx="0" cy="34979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407806" y="4291503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Shorter RT Limit 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Reation</a:t>
            </a:r>
            <a:r>
              <a:rPr lang="en-US" sz="2400" dirty="0"/>
              <a:t> time &lt; 330ms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Movement duration &lt; 430ms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Added practice to improve RT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457D8B-285A-4838-69AE-489D295E39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5199" r="57476" b="53672"/>
          <a:stretch/>
        </p:blipFill>
        <p:spPr bwMode="auto">
          <a:xfrm>
            <a:off x="5760747" y="2057093"/>
            <a:ext cx="6327472" cy="39493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6601797" y="2142521"/>
            <a:ext cx="5251891" cy="3400273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6325" y="4949665"/>
            <a:ext cx="1498415" cy="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50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0" y="646331"/>
            <a:ext cx="675871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Deviant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Many excluded trials (44.5%)            low SNR</a:t>
            </a:r>
          </a:p>
          <a:p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975" y="6197612"/>
            <a:ext cx="1498415" cy="527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ED574F-C06A-8E58-93AC-EAF48B5A8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40909"/>
            <a:ext cx="12192000" cy="615950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D9AA16A2-BA19-386B-8A50-44493A4E5782}"/>
              </a:ext>
            </a:extLst>
          </p:cNvPr>
          <p:cNvSpPr/>
          <p:nvPr/>
        </p:nvSpPr>
        <p:spPr>
          <a:xfrm>
            <a:off x="4360125" y="110474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954535-7E6B-5EC9-6461-F81F1EF4A323}"/>
              </a:ext>
            </a:extLst>
          </p:cNvPr>
          <p:cNvGrpSpPr/>
          <p:nvPr/>
        </p:nvGrpSpPr>
        <p:grpSpPr>
          <a:xfrm>
            <a:off x="436319" y="2571206"/>
            <a:ext cx="10948932" cy="3245157"/>
            <a:chOff x="220419" y="2601831"/>
            <a:chExt cx="10948932" cy="32451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AA4F508-9287-8954-734E-82A9F5BC1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4" t="52294" r="25110" b="9319"/>
            <a:stretch/>
          </p:blipFill>
          <p:spPr bwMode="auto">
            <a:xfrm>
              <a:off x="220419" y="2601831"/>
              <a:ext cx="10948932" cy="324515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4C1BB6C-D5DA-4879-19FB-D3AD7EAC7B22}"/>
                </a:ext>
              </a:extLst>
            </p:cNvPr>
            <p:cNvCxnSpPr/>
            <p:nvPr/>
          </p:nvCxnSpPr>
          <p:spPr>
            <a:xfrm flipV="1">
              <a:off x="6870700" y="3086100"/>
              <a:ext cx="939800" cy="1219200"/>
            </a:xfrm>
            <a:prstGeom prst="line">
              <a:avLst/>
            </a:prstGeom>
            <a:ln>
              <a:solidFill>
                <a:srgbClr val="005AB5"/>
              </a:solidFill>
            </a:ln>
            <a:effectLst>
              <a:glow rad="50800">
                <a:srgbClr val="FF0000">
                  <a:alpha val="7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A198829-1154-9C32-892E-A5E732D6E3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75800" y="3206750"/>
              <a:ext cx="961175" cy="1913121"/>
            </a:xfrm>
            <a:prstGeom prst="line">
              <a:avLst/>
            </a:prstGeom>
            <a:ln>
              <a:solidFill>
                <a:srgbClr val="005AB5"/>
              </a:solidFill>
            </a:ln>
            <a:effectLst>
              <a:glow rad="50800">
                <a:srgbClr val="FF0000">
                  <a:alpha val="7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07CF07C-8E05-2615-88AC-807B6A84F6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44225" y="3086100"/>
              <a:ext cx="961175" cy="387350"/>
            </a:xfrm>
            <a:prstGeom prst="line">
              <a:avLst/>
            </a:prstGeom>
            <a:ln>
              <a:solidFill>
                <a:srgbClr val="005AB5"/>
              </a:solidFill>
            </a:ln>
            <a:effectLst>
              <a:glow rad="50800">
                <a:srgbClr val="FF0000">
                  <a:alpha val="7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3432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BB19526-4759-CA14-779C-DFD4C62C9A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" t="5014" r="57546" b="54310"/>
          <a:stretch/>
        </p:blipFill>
        <p:spPr bwMode="auto">
          <a:xfrm>
            <a:off x="3237513" y="2153707"/>
            <a:ext cx="6130418" cy="37741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Practice day – </a:t>
            </a:r>
            <a:r>
              <a:rPr lang="en-US" sz="2400" dirty="0"/>
              <a:t>improve RT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4000916" y="2142521"/>
            <a:ext cx="5251891" cy="3400273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031994A-D936-40B6-0640-ABFDCE95A51A}"/>
              </a:ext>
            </a:extLst>
          </p:cNvPr>
          <p:cNvGrpSpPr/>
          <p:nvPr/>
        </p:nvGrpSpPr>
        <p:grpSpPr>
          <a:xfrm>
            <a:off x="-254822" y="1208493"/>
            <a:ext cx="3601192" cy="5255514"/>
            <a:chOff x="311757" y="1013237"/>
            <a:chExt cx="3601192" cy="525551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55" y="1013237"/>
              <a:ext cx="0" cy="5161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3A4750-23FA-0A0F-92C8-3C10CC3D56D6}"/>
                </a:ext>
              </a:extLst>
            </p:cNvPr>
            <p:cNvGrpSpPr/>
            <p:nvPr/>
          </p:nvGrpSpPr>
          <p:grpSpPr>
            <a:xfrm>
              <a:off x="1570299" y="2608122"/>
              <a:ext cx="2342650" cy="3660629"/>
              <a:chOff x="3024449" y="2608122"/>
              <a:chExt cx="2342650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3126047" y="2608122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3126048" y="2676466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338040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4214981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3126048" y="3439562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DC62D8-E9D1-E97A-A386-AD016B02DCFC}"/>
                  </a:ext>
                </a:extLst>
              </p:cNvPr>
              <p:cNvSpPr txBox="1"/>
              <p:nvPr/>
            </p:nvSpPr>
            <p:spPr>
              <a:xfrm>
                <a:off x="3024449" y="4870655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Test</a:t>
                </a:r>
              </a:p>
              <a:p>
                <a:pPr algn="ctr"/>
                <a:r>
                  <a:rPr lang="en-US" dirty="0"/>
                  <a:t>12 blocks, with prime</a:t>
                </a:r>
                <a:endParaRPr lang="he-IL" sz="16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D98AE54-1E65-2DEF-F8EF-275F3493837F}"/>
                </a:ext>
              </a:extLst>
            </p:cNvPr>
            <p:cNvGrpSpPr/>
            <p:nvPr/>
          </p:nvGrpSpPr>
          <p:grpSpPr>
            <a:xfrm>
              <a:off x="1569402" y="1013237"/>
              <a:ext cx="2342650" cy="1482179"/>
              <a:chOff x="3023552" y="1013237"/>
              <a:chExt cx="2342650" cy="148217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4A035D-D0E8-2FB9-47B5-071CAD9CC2E7}"/>
                  </a:ext>
                </a:extLst>
              </p:cNvPr>
              <p:cNvSpPr/>
              <p:nvPr/>
            </p:nvSpPr>
            <p:spPr>
              <a:xfrm>
                <a:off x="3125150" y="1013237"/>
                <a:ext cx="2139454" cy="148217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B33280-8031-BA07-811E-28790AF290BA}"/>
                  </a:ext>
                </a:extLst>
              </p:cNvPr>
              <p:cNvSpPr txBox="1"/>
              <p:nvPr/>
            </p:nvSpPr>
            <p:spPr>
              <a:xfrm>
                <a:off x="3023552" y="1310847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6 blocks, w/o prime</a:t>
                </a:r>
                <a:endParaRPr lang="he-IL" sz="1600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C8EADA-D745-7664-1C3E-9D2E67DB2DF6}"/>
                </a:ext>
              </a:extLst>
            </p:cNvPr>
            <p:cNvSpPr txBox="1"/>
            <p:nvPr/>
          </p:nvSpPr>
          <p:spPr>
            <a:xfrm>
              <a:off x="311757" y="1488170"/>
              <a:ext cx="1583376" cy="29238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/>
                <a:t>Day 1</a:t>
              </a:r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sz="2000" dirty="0"/>
                <a:t>Day 2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26B0CBB-F48A-CC73-7000-8AE345B5AF2F}"/>
              </a:ext>
            </a:extLst>
          </p:cNvPr>
          <p:cNvSpPr/>
          <p:nvPr/>
        </p:nvSpPr>
        <p:spPr>
          <a:xfrm>
            <a:off x="698500" y="1114980"/>
            <a:ext cx="2641989" cy="1706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5" t="52466" r="41481" b="10544"/>
          <a:stretch/>
        </p:blipFill>
        <p:spPr bwMode="auto">
          <a:xfrm>
            <a:off x="9147175" y="2153707"/>
            <a:ext cx="2890328" cy="34320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0977DE6-B7F2-C85A-9762-83C2448278BC}"/>
              </a:ext>
            </a:extLst>
          </p:cNvPr>
          <p:cNvSpPr/>
          <p:nvPr/>
        </p:nvSpPr>
        <p:spPr>
          <a:xfrm>
            <a:off x="9892778" y="2455655"/>
            <a:ext cx="1848372" cy="2979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9215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955731"/>
            <a:ext cx="1169449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           Marginal reduction in RT                                               Less valid trials than Experiment 2 </a:t>
            </a:r>
            <a:endParaRPr lang="en-US" sz="24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1" t="4993" r="41556" b="54809"/>
          <a:stretch/>
        </p:blipFill>
        <p:spPr bwMode="auto">
          <a:xfrm>
            <a:off x="742950" y="1807709"/>
            <a:ext cx="2965450" cy="37297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341530-02E1-FD6E-7D34-76ADF73F8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18" t="54779" r="74428" b="7319"/>
          <a:stretch/>
        </p:blipFill>
        <p:spPr>
          <a:xfrm>
            <a:off x="8077222" y="2066257"/>
            <a:ext cx="2976784" cy="348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1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9CB21E5-135C-A002-5E4F-EFA460EF9F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4821" r="58027" b="54781"/>
          <a:stretch/>
        </p:blipFill>
        <p:spPr bwMode="auto">
          <a:xfrm>
            <a:off x="3824192" y="1405650"/>
            <a:ext cx="7418857" cy="46386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C98BCF-58DD-DB7C-3AD4-0940F01DE192}"/>
              </a:ext>
            </a:extLst>
          </p:cNvPr>
          <p:cNvSpPr/>
          <p:nvPr/>
        </p:nvSpPr>
        <p:spPr>
          <a:xfrm>
            <a:off x="4944153" y="1867316"/>
            <a:ext cx="6058529" cy="3743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02AC75-7812-B287-6687-83B6AB74D312}"/>
              </a:ext>
            </a:extLst>
          </p:cNvPr>
          <p:cNvGrpSpPr/>
          <p:nvPr/>
        </p:nvGrpSpPr>
        <p:grpSpPr>
          <a:xfrm>
            <a:off x="853176" y="1555062"/>
            <a:ext cx="2493194" cy="4908945"/>
            <a:chOff x="853176" y="1555062"/>
            <a:chExt cx="2493194" cy="490894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853176" y="1600537"/>
              <a:ext cx="0" cy="47691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1105318" y="1555062"/>
              <a:ext cx="2139454" cy="490894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1105319" y="1600537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230448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8FFABB97-335C-A062-7045-2AA18DFF08EC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77814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36A687-FD82-367B-E8C7-D129C81B0DEC}"/>
                </a:ext>
              </a:extLst>
            </p:cNvPr>
            <p:cNvSpPr txBox="1"/>
            <p:nvPr/>
          </p:nvSpPr>
          <p:spPr>
            <a:xfrm>
              <a:off x="1105319" y="4002721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1003720" y="279363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Keyboard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723BCC2-52FD-FA23-F150-39C033DCB6D8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002721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D5F594-1974-7D39-8C2B-856EB1B3E817}"/>
                </a:ext>
              </a:extLst>
            </p:cNvPr>
            <p:cNvSpPr txBox="1"/>
            <p:nvPr/>
          </p:nvSpPr>
          <p:spPr>
            <a:xfrm>
              <a:off x="1003720" y="5236001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Reaching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5491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566961" y="5869875"/>
            <a:ext cx="1119259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Cohen’s d = 0.69                                       Cohen’s d = 1.17                           Cohen’s d = 1.17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E57DB-0E80-3F8F-CC47-85C470B49E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9" t="49323" r="41102" b="10206"/>
          <a:stretch/>
        </p:blipFill>
        <p:spPr bwMode="auto">
          <a:xfrm>
            <a:off x="-157232" y="1642419"/>
            <a:ext cx="3170497" cy="39812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1B94E-86AF-DA73-BD08-E598E6E6B8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5" t="49323" r="24516" b="10206"/>
          <a:stretch/>
        </p:blipFill>
        <p:spPr bwMode="auto">
          <a:xfrm>
            <a:off x="2450945" y="2030619"/>
            <a:ext cx="3170497" cy="39812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20D1A6-48D9-B932-62D9-B0EE1AAB0E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6" t="49323" r="58065" b="10206"/>
          <a:stretch/>
        </p:blipFill>
        <p:spPr bwMode="auto">
          <a:xfrm>
            <a:off x="4694330" y="1934675"/>
            <a:ext cx="3170497" cy="39812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BB7CDD-FC11-180F-F022-CE47070540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4" t="2475" r="41697" b="58225"/>
          <a:stretch/>
        </p:blipFill>
        <p:spPr bwMode="auto">
          <a:xfrm>
            <a:off x="8589058" y="2145837"/>
            <a:ext cx="3170497" cy="38660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45C1E02-4D73-B3B2-153C-101C2543CE98}"/>
              </a:ext>
            </a:extLst>
          </p:cNvPr>
          <p:cNvSpPr/>
          <p:nvPr/>
        </p:nvSpPr>
        <p:spPr>
          <a:xfrm>
            <a:off x="9520908" y="2783970"/>
            <a:ext cx="1904515" cy="3058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06CC9E-6017-8F07-16BC-A409B54F1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459" y="1015941"/>
            <a:ext cx="2225411" cy="91873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FF22B7-4940-1D08-FF48-409D648D8551}"/>
              </a:ext>
            </a:extLst>
          </p:cNvPr>
          <p:cNvSpPr/>
          <p:nvPr/>
        </p:nvSpPr>
        <p:spPr>
          <a:xfrm>
            <a:off x="2949452" y="1973353"/>
            <a:ext cx="4892606" cy="407717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D4370-EC95-2601-5CA3-10999E19368D}"/>
              </a:ext>
            </a:extLst>
          </p:cNvPr>
          <p:cNvGrpSpPr/>
          <p:nvPr/>
        </p:nvGrpSpPr>
        <p:grpSpPr>
          <a:xfrm>
            <a:off x="4036193" y="5128659"/>
            <a:ext cx="3630319" cy="1574485"/>
            <a:chOff x="282731" y="5512010"/>
            <a:chExt cx="8329685" cy="361262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96BEA2-A13F-A4A6-8398-58DAC4201016}"/>
                </a:ext>
              </a:extLst>
            </p:cNvPr>
            <p:cNvGrpSpPr/>
            <p:nvPr/>
          </p:nvGrpSpPr>
          <p:grpSpPr>
            <a:xfrm>
              <a:off x="282731" y="5512010"/>
              <a:ext cx="8329685" cy="3612621"/>
              <a:chOff x="43245" y="3719496"/>
              <a:chExt cx="8329685" cy="3612621"/>
            </a:xfrm>
          </p:grpSpPr>
          <p:sp>
            <p:nvSpPr>
              <p:cNvPr id="31" name="Speech Bubble: Oval 30">
                <a:extLst>
                  <a:ext uri="{FF2B5EF4-FFF2-40B4-BE49-F238E27FC236}">
                    <a16:creationId xmlns:a16="http://schemas.microsoft.com/office/drawing/2014/main" id="{5110DB6D-8D4A-F2D2-E17B-76761F7FD07D}"/>
                  </a:ext>
                </a:extLst>
              </p:cNvPr>
              <p:cNvSpPr/>
              <p:nvPr/>
            </p:nvSpPr>
            <p:spPr>
              <a:xfrm>
                <a:off x="4412343" y="4399078"/>
                <a:ext cx="1364421" cy="1006928"/>
              </a:xfrm>
              <a:prstGeom prst="wedgeEllipseCallout">
                <a:avLst>
                  <a:gd name="adj1" fmla="val 72247"/>
                  <a:gd name="adj2" fmla="val 4808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74B6295-952D-B0BF-EFDC-C6F0036D1C3D}"/>
                  </a:ext>
                </a:extLst>
              </p:cNvPr>
              <p:cNvGrpSpPr/>
              <p:nvPr/>
            </p:nvGrpSpPr>
            <p:grpSpPr>
              <a:xfrm>
                <a:off x="43245" y="3854753"/>
                <a:ext cx="8329685" cy="3003247"/>
                <a:chOff x="43245" y="3854753"/>
                <a:chExt cx="8329685" cy="3003247"/>
              </a:xfrm>
            </p:grpSpPr>
            <p:pic>
              <p:nvPicPr>
                <p:cNvPr id="36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C23584A1-0E02-F4E9-60CC-DE11EB031F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74" r="53264"/>
                <a:stretch/>
              </p:blipFill>
              <p:spPr bwMode="auto">
                <a:xfrm>
                  <a:off x="43245" y="3854753"/>
                  <a:ext cx="2670926" cy="3003247"/>
                </a:xfrm>
                <a:prstGeom prst="rect">
                  <a:avLst/>
                </a:prstGeom>
                <a:noFill/>
                <a:effectLst>
                  <a:glow rad="127000">
                    <a:srgbClr val="92D050"/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87DFCB5C-A528-D2B8-EFB9-5EDBCDBCF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85" t="21174"/>
                <a:stretch/>
              </p:blipFill>
              <p:spPr bwMode="auto">
                <a:xfrm>
                  <a:off x="5931746" y="3854753"/>
                  <a:ext cx="2441184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3" name="Speech Bubble: Oval 32">
                <a:extLst>
                  <a:ext uri="{FF2B5EF4-FFF2-40B4-BE49-F238E27FC236}">
                    <a16:creationId xmlns:a16="http://schemas.microsoft.com/office/drawing/2014/main" id="{128067EB-7C61-8ABA-BC73-D0B68A1DFA17}"/>
                  </a:ext>
                </a:extLst>
              </p:cNvPr>
              <p:cNvSpPr/>
              <p:nvPr/>
            </p:nvSpPr>
            <p:spPr>
              <a:xfrm>
                <a:off x="2615262" y="4399078"/>
                <a:ext cx="1364421" cy="1006928"/>
              </a:xfrm>
              <a:prstGeom prst="wedgeEllipseCallout">
                <a:avLst>
                  <a:gd name="adj1" fmla="val -68170"/>
                  <a:gd name="adj2" fmla="val 3006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34" name="Picture 10" descr="Pin on Amazing Animals and Birds">
                <a:extLst>
                  <a:ext uri="{FF2B5EF4-FFF2-40B4-BE49-F238E27FC236}">
                    <a16:creationId xmlns:a16="http://schemas.microsoft.com/office/drawing/2014/main" id="{F267DC34-0AEA-2D39-378D-0EC5E8CE14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286" b="98429" l="3131" r="93535">
                            <a14:foregroundMark x1="88182" y1="18286" x2="80404" y2="98429"/>
                            <a14:foregroundMark x1="80404" y1="98429" x2="80404" y2="98429"/>
                            <a14:foregroundMark x1="58182" y1="87571" x2="38687" y2="80714"/>
                            <a14:foregroundMark x1="34444" y1="93571" x2="29394" y2="78714"/>
                            <a14:foregroundMark x1="26667" y1="30286" x2="20505" y2="40143"/>
                            <a14:foregroundMark x1="28788" y1="57429" x2="18788" y2="71857"/>
                            <a14:foregroundMark x1="17576" y1="90286" x2="26162" y2="70857"/>
                            <a14:foregroundMark x1="35152" y1="68857" x2="24343" y2="28143"/>
                            <a14:foregroundMark x1="22424" y1="32286" x2="19192" y2="69429"/>
                            <a14:foregroundMark x1="14848" y1="58286" x2="12020" y2="92429"/>
                            <a14:foregroundMark x1="9495" y1="92714" x2="9899" y2="78143"/>
                            <a14:foregroundMark x1="11010" y1="65571" x2="12424" y2="46000"/>
                            <a14:foregroundMark x1="46768" y1="50000" x2="41919" y2="43143"/>
                            <a14:foregroundMark x1="40000" y1="37143" x2="36768" y2="32857"/>
                            <a14:foregroundMark x1="86869" y1="13714" x2="90909" y2="43143"/>
                            <a14:foregroundMark x1="90909" y1="43143" x2="90909" y2="43143"/>
                            <a14:foregroundMark x1="92222" y1="32857" x2="93030" y2="23571"/>
                            <a14:foregroundMark x1="93939" y1="28714" x2="93434" y2="22714"/>
                            <a14:foregroundMark x1="85859" y1="10714" x2="81616" y2="9286"/>
                            <a14:foregroundMark x1="92828" y1="21000" x2="89697" y2="15000"/>
                            <a14:foregroundMark x1="5749" y1="80751" x2="5657" y2="81429"/>
                            <a14:foregroundMark x1="8889" y1="57714" x2="6375" y2="76161"/>
                            <a14:foregroundMark x1="7374" y1="50000" x2="6362" y2="54186"/>
                            <a14:foregroundMark x1="59192" y1="91571" x2="76162" y2="91857"/>
                            <a14:backgroundMark x1="66667" y1="72143" x2="72727" y2="53571"/>
                            <a14:backgroundMark x1="65960" y1="77143" x2="64949" y2="79857"/>
                            <a14:backgroundMark x1="59798" y1="53571" x2="60101" y2="54714"/>
                            <a14:backgroundMark x1="2727" y1="43714" x2="808" y2="47000"/>
                            <a14:backgroundMark x1="89495" y1="99286" x2="93030" y2="90571"/>
                            <a14:backgroundMark x1="3333" y1="46000" x2="303" y2="80000"/>
                            <a14:backgroundMark x1="303" y1="80000" x2="0" y2="81000"/>
                            <a14:backgroundMark x1="3535" y1="54143" x2="3333" y2="80714"/>
                            <a14:backgroundMark x1="4848" y1="58000" x2="1717" y2="795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45168" y="4816507"/>
                <a:ext cx="304608" cy="215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Graphic 34" descr="Close with solid fill">
                <a:extLst>
                  <a:ext uri="{FF2B5EF4-FFF2-40B4-BE49-F238E27FC236}">
                    <a16:creationId xmlns:a16="http://schemas.microsoft.com/office/drawing/2014/main" id="{71DA1630-EA7D-391D-0D0A-99A2462F6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73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751305" y="4560939"/>
                <a:ext cx="726514" cy="726514"/>
              </a:xfrm>
              <a:prstGeom prst="rect">
                <a:avLst/>
              </a:prstGeom>
            </p:spPr>
          </p:pic>
          <p:pic>
            <p:nvPicPr>
              <p:cNvPr id="38" name="Graphic 37" descr="Close with solid fill">
                <a:extLst>
                  <a:ext uri="{FF2B5EF4-FFF2-40B4-BE49-F238E27FC236}">
                    <a16:creationId xmlns:a16="http://schemas.microsoft.com/office/drawing/2014/main" id="{F877CEA7-7BE9-0304-73E8-3511A5681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73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670501" y="3719496"/>
                <a:ext cx="3612620" cy="3612621"/>
              </a:xfrm>
              <a:prstGeom prst="rect">
                <a:avLst/>
              </a:prstGeom>
            </p:spPr>
          </p:pic>
        </p:grpSp>
        <p:pic>
          <p:nvPicPr>
            <p:cNvPr id="30" name="Picture 10" descr="Pin on Amazing Animals and Birds">
              <a:extLst>
                <a:ext uri="{FF2B5EF4-FFF2-40B4-BE49-F238E27FC236}">
                  <a16:creationId xmlns:a16="http://schemas.microsoft.com/office/drawing/2014/main" id="{0F3D6D1F-634A-E4C4-A120-26E765345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93945" y="6572736"/>
              <a:ext cx="304608" cy="215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4FFD12-CBBD-D961-2F35-C40198395074}"/>
              </a:ext>
            </a:extLst>
          </p:cNvPr>
          <p:cNvGrpSpPr/>
          <p:nvPr/>
        </p:nvGrpSpPr>
        <p:grpSpPr>
          <a:xfrm>
            <a:off x="3342900" y="1074307"/>
            <a:ext cx="1101927" cy="659670"/>
            <a:chOff x="9877050" y="1603532"/>
            <a:chExt cx="1101927" cy="659670"/>
          </a:xfrm>
        </p:grpSpPr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80E46E03-067C-C5E0-DC88-49C22AD6D836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21ECB15-913B-4341-1DE7-E15B3B2E6EFF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72D64FA3-5BC4-66DF-54A6-C3C12C584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DF52E7C-6EC5-62E6-9C1F-116F553A4259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81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42C0B74-F47F-E672-C1A4-BADDC6C1C38B}"/>
              </a:ext>
            </a:extLst>
          </p:cNvPr>
          <p:cNvSpPr txBox="1"/>
          <p:nvPr/>
        </p:nvSpPr>
        <p:spPr>
          <a:xfrm>
            <a:off x="4156980" y="2266789"/>
            <a:ext cx="3878039" cy="48936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Mouse is more sensitive</a:t>
            </a:r>
          </a:p>
          <a:p>
            <a:endParaRPr lang="en-US" sz="2400" dirty="0"/>
          </a:p>
          <a:p>
            <a:r>
              <a:rPr lang="en-US" sz="2400" dirty="0"/>
              <a:t>Information lost in averaging</a:t>
            </a:r>
          </a:p>
          <a:p>
            <a:endParaRPr lang="en-US" sz="2400" dirty="0"/>
          </a:p>
          <a:p>
            <a:r>
              <a:rPr lang="en-US" sz="2400" dirty="0"/>
              <a:t>Conscious processing produces larger behavioral changes</a:t>
            </a:r>
          </a:p>
          <a:p>
            <a:endParaRPr lang="en-US" sz="2400" dirty="0"/>
          </a:p>
          <a:p>
            <a:r>
              <a:rPr lang="en-US" sz="2400" dirty="0"/>
              <a:t>Accidental</a:t>
            </a:r>
          </a:p>
          <a:p>
            <a:r>
              <a:rPr lang="en-US" sz="2400" dirty="0"/>
              <a:t>Dynamic start – Increase consistency and </a:t>
            </a:r>
            <a:r>
              <a:rPr lang="en-US" sz="2400" dirty="0" err="1"/>
              <a:t>curvetaure</a:t>
            </a:r>
            <a:r>
              <a:rPr lang="en-US" sz="2400" dirty="0"/>
              <a:t>, decrease noise</a:t>
            </a:r>
          </a:p>
          <a:p>
            <a:r>
              <a:rPr lang="en-US" sz="2400" dirty="0"/>
              <a:t>Decrease excluded trials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Discrepancy with Xiao et al. (2015)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761935"/>
            <a:ext cx="1119259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Xiao et al. (2015)                                                                                             Current study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10253287" y="1445101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058" y="1544104"/>
            <a:ext cx="1118272" cy="46166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1527988-E0E1-05A2-BAF0-DEA9B51CFCC7}"/>
              </a:ext>
            </a:extLst>
          </p:cNvPr>
          <p:cNvGrpSpPr/>
          <p:nvPr/>
        </p:nvGrpSpPr>
        <p:grpSpPr>
          <a:xfrm>
            <a:off x="2314950" y="1357972"/>
            <a:ext cx="1585306" cy="647797"/>
            <a:chOff x="7574377" y="757389"/>
            <a:chExt cx="3724578" cy="1521959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6E52E4F3-9031-F96F-BE72-5C5069E38858}"/>
                </a:ext>
              </a:extLst>
            </p:cNvPr>
            <p:cNvSpPr/>
            <p:nvPr/>
          </p:nvSpPr>
          <p:spPr>
            <a:xfrm rot="16200000">
              <a:off x="10287560" y="806370"/>
              <a:ext cx="368096" cy="1654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6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DE6EBA9F-A0E4-A1D8-0F8C-A6AE2BE32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74377" y="757389"/>
              <a:ext cx="2425433" cy="15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494516-5D03-0924-6BF9-33F25174E0C8}"/>
              </a:ext>
            </a:extLst>
          </p:cNvPr>
          <p:cNvGrpSpPr/>
          <p:nvPr/>
        </p:nvGrpSpPr>
        <p:grpSpPr>
          <a:xfrm>
            <a:off x="1777636" y="1563303"/>
            <a:ext cx="202376" cy="363782"/>
            <a:chOff x="1234072" y="1784007"/>
            <a:chExt cx="434940" cy="78183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AAF5-7598-82F7-5847-391BE3DC3677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4F8F91-A082-C7A4-6E2F-F1A42A0AC4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32813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933C8EE-2FBA-F39A-BE1E-0CC7B2606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35" y="1544104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9800665" y="1563303"/>
            <a:ext cx="202376" cy="363782"/>
            <a:chOff x="1234072" y="1784007"/>
            <a:chExt cx="434940" cy="78183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32813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77CE2C5-122A-E3BB-65EC-4A3288FAF859}"/>
              </a:ext>
            </a:extLst>
          </p:cNvPr>
          <p:cNvSpPr txBox="1"/>
          <p:nvPr/>
        </p:nvSpPr>
        <p:spPr>
          <a:xfrm>
            <a:off x="566961" y="2266789"/>
            <a:ext cx="3878039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Conscious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642589-46CE-6908-402A-54727271F7E0}"/>
              </a:ext>
            </a:extLst>
          </p:cNvPr>
          <p:cNvSpPr txBox="1"/>
          <p:nvPr/>
        </p:nvSpPr>
        <p:spPr>
          <a:xfrm>
            <a:off x="9108669" y="2266789"/>
            <a:ext cx="3878039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Unconscious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D10837B-A649-8EB5-71B8-B6BA7AC267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96" t="4823" r="73794" b="57010"/>
          <a:stretch/>
        </p:blipFill>
        <p:spPr>
          <a:xfrm>
            <a:off x="4718050" y="4081681"/>
            <a:ext cx="1988571" cy="235087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462D381-B49C-96EB-035A-69D454F18F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7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Explaining the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1828512"/>
            <a:ext cx="11192593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Reaching is Noisy</a:t>
            </a:r>
          </a:p>
          <a:p>
            <a:r>
              <a:rPr lang="en-US" sz="2400" dirty="0"/>
              <a:t>More complexity             More variability in execution </a:t>
            </a:r>
          </a:p>
          <a:p>
            <a:r>
              <a:rPr lang="en-US" sz="2400" dirty="0" err="1"/>
              <a:t>SD</a:t>
            </a:r>
            <a:r>
              <a:rPr lang="en-US" sz="2400" baseline="-25000" dirty="0" err="1"/>
              <a:t>reach</a:t>
            </a:r>
            <a:r>
              <a:rPr lang="en-US" sz="2400" baseline="-25000" dirty="0"/>
              <a:t> area</a:t>
            </a:r>
            <a:r>
              <a:rPr lang="en-US" sz="2400" dirty="0"/>
              <a:t> = 1.45                      </a:t>
            </a:r>
            <a:r>
              <a:rPr lang="en-US" sz="2400" dirty="0" err="1"/>
              <a:t>Sd</a:t>
            </a:r>
            <a:r>
              <a:rPr lang="en-US" sz="2400" baseline="-25000" dirty="0" err="1"/>
              <a:t>keyboard</a:t>
            </a:r>
            <a:r>
              <a:rPr lang="en-US" sz="2400" baseline="-25000" dirty="0"/>
              <a:t>-RT</a:t>
            </a:r>
            <a:r>
              <a:rPr lang="en-US" sz="2400" dirty="0"/>
              <a:t> = 0.85</a:t>
            </a:r>
          </a:p>
          <a:p>
            <a:r>
              <a:rPr lang="en-US" sz="2400" dirty="0"/>
              <a:t>                                                                                                   Obscure the UC effect</a:t>
            </a:r>
          </a:p>
          <a:p>
            <a:endParaRPr lang="en-US" sz="2400" dirty="0"/>
          </a:p>
          <a:p>
            <a:r>
              <a:rPr lang="en-US" sz="2400" dirty="0"/>
              <a:t>Less valid trials                Decreases SNR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Long response measure isn’t suitable for short-lasting unconscious effects</a:t>
            </a:r>
          </a:p>
          <a:p>
            <a:r>
              <a:rPr lang="en-US" sz="2400" dirty="0"/>
              <a:t>UC effect in 24-94% of movement</a:t>
            </a:r>
          </a:p>
          <a:p>
            <a:r>
              <a:rPr lang="en-US" sz="2400" dirty="0" err="1"/>
              <a:t>RT</a:t>
            </a:r>
            <a:r>
              <a:rPr lang="en-US" sz="2400" baseline="-25000" dirty="0" err="1"/>
              <a:t>reaching</a:t>
            </a:r>
            <a:r>
              <a:rPr lang="en-US" sz="2400" dirty="0"/>
              <a:t> = 594ms             </a:t>
            </a:r>
            <a:r>
              <a:rPr lang="en-US" sz="2400" dirty="0" err="1"/>
              <a:t>Rt</a:t>
            </a:r>
            <a:r>
              <a:rPr lang="en-US" sz="2400" baseline="-25000" dirty="0" err="1"/>
              <a:t>keyboard</a:t>
            </a:r>
            <a:r>
              <a:rPr lang="en-US" sz="2400" dirty="0"/>
              <a:t> = 535ms</a:t>
            </a:r>
          </a:p>
          <a:p>
            <a:endParaRPr lang="en-US" sz="24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6589337" y="1064101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08" y="1163104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6136715" y="1182303"/>
            <a:ext cx="202376" cy="363782"/>
            <a:chOff x="1234072" y="1784007"/>
            <a:chExt cx="434940" cy="78183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32813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DBBA2C9C-0BDD-0541-AF89-7AF66238B9B9}"/>
              </a:ext>
            </a:extLst>
          </p:cNvPr>
          <p:cNvSpPr/>
          <p:nvPr/>
        </p:nvSpPr>
        <p:spPr>
          <a:xfrm>
            <a:off x="2762193" y="231389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89CECA0-0BAC-019D-7ABD-D32BB9AFA377}"/>
              </a:ext>
            </a:extLst>
          </p:cNvPr>
          <p:cNvSpPr/>
          <p:nvPr/>
        </p:nvSpPr>
        <p:spPr>
          <a:xfrm>
            <a:off x="2578043" y="3792833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3CAC87E-28DF-8E29-BCD2-067A28DC907F}"/>
              </a:ext>
            </a:extLst>
          </p:cNvPr>
          <p:cNvSpPr/>
          <p:nvPr/>
        </p:nvSpPr>
        <p:spPr>
          <a:xfrm rot="19915144">
            <a:off x="6416787" y="352698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A3C83BD-B520-1FBB-C884-D154171A008C}"/>
              </a:ext>
            </a:extLst>
          </p:cNvPr>
          <p:cNvSpPr/>
          <p:nvPr/>
        </p:nvSpPr>
        <p:spPr>
          <a:xfrm rot="2875951">
            <a:off x="7172396" y="2603968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550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631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Un/conscious processing</a:t>
            </a:r>
          </a:p>
        </p:txBody>
      </p:sp>
      <p:pic>
        <p:nvPicPr>
          <p:cNvPr id="15366" name="Picture 6" descr="Coca Cola Circle Logo Vector (.AI) Free Download">
            <a:extLst>
              <a:ext uri="{FF2B5EF4-FFF2-40B4-BE49-F238E27FC236}">
                <a16:creationId xmlns:a16="http://schemas.microsoft.com/office/drawing/2014/main" id="{5D65BB73-25FF-4F55-9337-C88CFC12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6D60F6-BEAD-4A91-A698-1BE822BD8DF2}"/>
              </a:ext>
            </a:extLst>
          </p:cNvPr>
          <p:cNvSpPr txBox="1"/>
          <p:nvPr/>
        </p:nvSpPr>
        <p:spPr>
          <a:xfrm>
            <a:off x="5249043" y="2587830"/>
            <a:ext cx="169391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Conscious</a:t>
            </a:r>
            <a:endParaRPr lang="en-US" sz="2400" b="1" baseline="30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F6F859-AA4D-457F-A039-657CF98EED94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835E62C-13F7-40BA-82FD-2F4D8060F24C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B1F91D-D524-47AF-8728-E2A013CFEC8B}"/>
              </a:ext>
            </a:extLst>
          </p:cNvPr>
          <p:cNvSpPr txBox="1"/>
          <p:nvPr/>
        </p:nvSpPr>
        <p:spPr>
          <a:xfrm>
            <a:off x="5916220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Perceived?</a:t>
            </a:r>
            <a:endParaRPr lang="en-US" sz="2000" baseline="300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BD4EA99-2E40-47ED-837C-C8167CFAAEC3}"/>
              </a:ext>
            </a:extLst>
          </p:cNvPr>
          <p:cNvSpPr/>
          <p:nvPr/>
        </p:nvSpPr>
        <p:spPr>
          <a:xfrm>
            <a:off x="8428104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0547CA-D771-458D-90CC-FBFEEDB064A2}"/>
              </a:ext>
            </a:extLst>
          </p:cNvPr>
          <p:cNvSpPr txBox="1"/>
          <p:nvPr/>
        </p:nvSpPr>
        <p:spPr>
          <a:xfrm>
            <a:off x="946860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Behavior?</a:t>
            </a:r>
            <a:endParaRPr lang="en-US" sz="2000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31B304-C51C-4923-9FB0-1881E5531E30}"/>
              </a:ext>
            </a:extLst>
          </p:cNvPr>
          <p:cNvSpPr txBox="1"/>
          <p:nvPr/>
        </p:nvSpPr>
        <p:spPr>
          <a:xfrm>
            <a:off x="4916990" y="2602171"/>
            <a:ext cx="204173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Unconscious</a:t>
            </a:r>
            <a:endParaRPr lang="en-US" sz="2400" b="1" baseline="30000" dirty="0"/>
          </a:p>
        </p:txBody>
      </p:sp>
      <p:pic>
        <p:nvPicPr>
          <p:cNvPr id="38" name="Picture 10" descr="Pin on Amazing Animals and Birds">
            <a:extLst>
              <a:ext uri="{FF2B5EF4-FFF2-40B4-BE49-F238E27FC236}">
                <a16:creationId xmlns:a16="http://schemas.microsoft.com/office/drawing/2014/main" id="{CB66FCE8-ABB4-4842-B6D0-2449014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48664" y="1684282"/>
            <a:ext cx="400764" cy="28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Eye with solid fill">
            <a:extLst>
              <a:ext uri="{FF2B5EF4-FFF2-40B4-BE49-F238E27FC236}">
                <a16:creationId xmlns:a16="http://schemas.microsoft.com/office/drawing/2014/main" id="{C2F35EA4-6242-467C-893A-AA88C9AD7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6725" y="1390003"/>
            <a:ext cx="914400" cy="914400"/>
          </a:xfrm>
          <a:prstGeom prst="rect">
            <a:avLst/>
          </a:prstGeom>
        </p:spPr>
      </p:pic>
      <p:pic>
        <p:nvPicPr>
          <p:cNvPr id="102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1DEBD406-1123-DCA4-9D78-D6141DB66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40296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2B21B1-0068-4DF0-EB84-43111986E5F5}"/>
              </a:ext>
            </a:extLst>
          </p:cNvPr>
          <p:cNvSpPr txBox="1"/>
          <p:nvPr/>
        </p:nvSpPr>
        <p:spPr>
          <a:xfrm>
            <a:off x="3270203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903354-D88F-61DC-8C2A-061F68E36027}"/>
              </a:ext>
            </a:extLst>
          </p:cNvPr>
          <p:cNvSpPr/>
          <p:nvPr/>
        </p:nvSpPr>
        <p:spPr>
          <a:xfrm>
            <a:off x="5367361" y="1284443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0AAFB636-5CBA-F633-5C3B-FEE884FDC88F}"/>
              </a:ext>
            </a:extLst>
          </p:cNvPr>
          <p:cNvSpPr/>
          <p:nvPr/>
        </p:nvSpPr>
        <p:spPr>
          <a:xfrm rot="10800000" flipH="1">
            <a:off x="4377635" y="2709259"/>
            <a:ext cx="6586330" cy="130886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4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 animBg="1"/>
      <p:bldP spid="25" grpId="0"/>
      <p:bldP spid="28" grpId="0" animBg="1"/>
      <p:bldP spid="29" grpId="0"/>
      <p:bldP spid="34" grpId="0"/>
      <p:bldP spid="6" grpId="0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To Conclude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749012"/>
            <a:ext cx="11192593" cy="48936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Robust evidence for UC were found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effect is comparable to keyboard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Less incorrect answers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provides online information about the decision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provides rich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4EEE97-DC9A-18D6-4890-88CACCA69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52" t="4823" r="74152" b="54742"/>
          <a:stretch/>
        </p:blipFill>
        <p:spPr>
          <a:xfrm>
            <a:off x="8608197" y="2610652"/>
            <a:ext cx="3151357" cy="40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0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Open Questions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749012"/>
            <a:ext cx="11192593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Heading angle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X STD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6BFA3-3D78-FFCD-7B0B-7C91FD8CB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8" t="51651" r="52656" b="4329"/>
          <a:stretch/>
        </p:blipFill>
        <p:spPr>
          <a:xfrm>
            <a:off x="566961" y="3892550"/>
            <a:ext cx="4591050" cy="2711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E7E57-0E59-3846-BCEF-A1D5C6AF5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29" t="82167" r="41094" b="11751"/>
          <a:stretch/>
        </p:blipFill>
        <p:spPr>
          <a:xfrm>
            <a:off x="1047750" y="5676900"/>
            <a:ext cx="996950" cy="374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B060B0-18F1-A629-FE08-FF233C82D9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87" t="4824" r="52657" b="51156"/>
          <a:stretch/>
        </p:blipFill>
        <p:spPr>
          <a:xfrm>
            <a:off x="6096000" y="1046380"/>
            <a:ext cx="5389007" cy="318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99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D972F-83DA-B703-B182-EABC3EF465E9}"/>
              </a:ext>
            </a:extLst>
          </p:cNvPr>
          <p:cNvSpPr txBox="1"/>
          <p:nvPr/>
        </p:nvSpPr>
        <p:spPr>
          <a:xfrm>
            <a:off x="1044409" y="580709"/>
            <a:ext cx="629245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Jason might ask about changing the onset of subject movement to better delineate the </a:t>
            </a:r>
            <a:r>
              <a:rPr lang="en-US" dirty="0" err="1">
                <a:sym typeface="Wingdings" panose="05000000000000000000" pitchFamily="2" charset="2"/>
              </a:rPr>
              <a:t>timecourse</a:t>
            </a:r>
            <a:r>
              <a:rPr lang="en-US" dirty="0">
                <a:sym typeface="Wingdings" panose="05000000000000000000" pitchFamily="2" charset="2"/>
              </a:rPr>
              <a:t> of the UC effect.</a:t>
            </a:r>
          </a:p>
        </p:txBody>
      </p:sp>
    </p:spTree>
    <p:extLst>
      <p:ext uri="{BB962C8B-B14F-4D97-AF65-F5344CB8AC3E}">
        <p14:creationId xmlns:p14="http://schemas.microsoft.com/office/powerpoint/2010/main" val="2258567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F38BE59A-925A-E211-C34D-4FA5861A4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29" y="2168842"/>
            <a:ext cx="4866503" cy="41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93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904935"/>
            <a:ext cx="72917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Make a slide about preprocessing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70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904935"/>
            <a:ext cx="72917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Slide about exclusion criteria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86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904935"/>
            <a:ext cx="72917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Slide with multiple comparisons tree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78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904935"/>
            <a:ext cx="729171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Remember which feed back was given to which exp</a:t>
            </a:r>
          </a:p>
          <a:p>
            <a:r>
              <a:rPr lang="en-US" sz="2400" b="1" dirty="0"/>
              <a:t>RT limit of each exp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561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DE3B833E-119B-C4A8-7976-91AF5C42A5EB}"/>
              </a:ext>
            </a:extLst>
          </p:cNvPr>
          <p:cNvSpPr/>
          <p:nvPr/>
        </p:nvSpPr>
        <p:spPr>
          <a:xfrm>
            <a:off x="6370013" y="5469136"/>
            <a:ext cx="529506" cy="5198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B1C3CF5-6C89-0FB7-4788-ACAC04BE5B01}"/>
              </a:ext>
            </a:extLst>
          </p:cNvPr>
          <p:cNvSpPr/>
          <p:nvPr/>
        </p:nvSpPr>
        <p:spPr>
          <a:xfrm>
            <a:off x="6335439" y="6069662"/>
            <a:ext cx="404647" cy="319276"/>
          </a:xfrm>
          <a:prstGeom prst="ellipse">
            <a:avLst/>
          </a:prstGeom>
          <a:solidFill>
            <a:srgbClr val="4A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8BBCA3-E567-AEBD-3C27-3AB7AB569879}"/>
              </a:ext>
            </a:extLst>
          </p:cNvPr>
          <p:cNvSpPr/>
          <p:nvPr/>
        </p:nvSpPr>
        <p:spPr>
          <a:xfrm>
            <a:off x="7030880" y="5596184"/>
            <a:ext cx="285306" cy="279949"/>
          </a:xfrm>
          <a:prstGeom prst="ellipse">
            <a:avLst/>
          </a:prstGeom>
          <a:solidFill>
            <a:srgbClr val="4A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480EA-28AE-F72D-8B42-ED57042BDB76}"/>
              </a:ext>
            </a:extLst>
          </p:cNvPr>
          <p:cNvSpPr txBox="1"/>
          <p:nvPr/>
        </p:nvSpPr>
        <p:spPr>
          <a:xfrm>
            <a:off x="0" y="631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Unconscious processing</a:t>
            </a:r>
          </a:p>
        </p:txBody>
      </p:sp>
      <p:pic>
        <p:nvPicPr>
          <p:cNvPr id="3" name="Picture 6" descr="Coca Cola Circle Logo Vector (.AI) Free Download">
            <a:extLst>
              <a:ext uri="{FF2B5EF4-FFF2-40B4-BE49-F238E27FC236}">
                <a16:creationId xmlns:a16="http://schemas.microsoft.com/office/drawing/2014/main" id="{4E2DD520-410A-CA52-7C5C-E16A62C50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59D9A6-CB9E-E8DF-4A9C-614D8CDA9695}"/>
              </a:ext>
            </a:extLst>
          </p:cNvPr>
          <p:cNvSpPr txBox="1"/>
          <p:nvPr/>
        </p:nvSpPr>
        <p:spPr>
          <a:xfrm>
            <a:off x="5249043" y="2587830"/>
            <a:ext cx="169391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Conscious</a:t>
            </a:r>
            <a:endParaRPr lang="en-US" sz="2400" b="1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E0DC9-32AC-27AC-F782-0A09BFF11242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F9C8B8-B796-4F65-4567-B9DB7B16766B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83559-61D9-F7F1-38BF-B3C1086EB9F5}"/>
              </a:ext>
            </a:extLst>
          </p:cNvPr>
          <p:cNvSpPr txBox="1"/>
          <p:nvPr/>
        </p:nvSpPr>
        <p:spPr>
          <a:xfrm>
            <a:off x="5916220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Perceived?</a:t>
            </a:r>
            <a:endParaRPr lang="en-US" sz="2000" baseline="300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F2E66F-ED70-5F72-E2FA-463F94BFC8C0}"/>
              </a:ext>
            </a:extLst>
          </p:cNvPr>
          <p:cNvSpPr/>
          <p:nvPr/>
        </p:nvSpPr>
        <p:spPr>
          <a:xfrm>
            <a:off x="8428104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64CBF-3A8A-F801-8989-090A243D8AE7}"/>
              </a:ext>
            </a:extLst>
          </p:cNvPr>
          <p:cNvSpPr txBox="1"/>
          <p:nvPr/>
        </p:nvSpPr>
        <p:spPr>
          <a:xfrm>
            <a:off x="946860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Behavior?</a:t>
            </a:r>
            <a:endParaRPr lang="en-US" sz="2000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C280F-B202-5768-2781-C1445D0444CE}"/>
              </a:ext>
            </a:extLst>
          </p:cNvPr>
          <p:cNvSpPr txBox="1"/>
          <p:nvPr/>
        </p:nvSpPr>
        <p:spPr>
          <a:xfrm>
            <a:off x="4916990" y="2602171"/>
            <a:ext cx="204173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Unconscious</a:t>
            </a:r>
            <a:endParaRPr lang="en-US" sz="2400" b="1" baseline="30000" dirty="0"/>
          </a:p>
        </p:txBody>
      </p:sp>
      <p:pic>
        <p:nvPicPr>
          <p:cNvPr id="12" name="Picture 10" descr="Pin on Amazing Animals and Birds">
            <a:extLst>
              <a:ext uri="{FF2B5EF4-FFF2-40B4-BE49-F238E27FC236}">
                <a16:creationId xmlns:a16="http://schemas.microsoft.com/office/drawing/2014/main" id="{D85BC2D5-0BFB-A781-FC9C-36BF1CA68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48664" y="1684282"/>
            <a:ext cx="400764" cy="28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Eye with solid fill">
            <a:extLst>
              <a:ext uri="{FF2B5EF4-FFF2-40B4-BE49-F238E27FC236}">
                <a16:creationId xmlns:a16="http://schemas.microsoft.com/office/drawing/2014/main" id="{0805316A-8CEB-8F0A-D239-4AC7AF99D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6725" y="1390003"/>
            <a:ext cx="914400" cy="914400"/>
          </a:xfrm>
          <a:prstGeom prst="rect">
            <a:avLst/>
          </a:prstGeom>
        </p:spPr>
      </p:pic>
      <p:pic>
        <p:nvPicPr>
          <p:cNvPr id="14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5876F59E-FEBD-4E34-D13A-3D6E3DC84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40296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59D965-EA20-FBCC-BAFB-5A67D36E8A6B}"/>
              </a:ext>
            </a:extLst>
          </p:cNvPr>
          <p:cNvSpPr txBox="1"/>
          <p:nvPr/>
        </p:nvSpPr>
        <p:spPr>
          <a:xfrm>
            <a:off x="3270203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6448B02-AE44-C339-9EE2-CFF9962A88B0}"/>
              </a:ext>
            </a:extLst>
          </p:cNvPr>
          <p:cNvSpPr/>
          <p:nvPr/>
        </p:nvSpPr>
        <p:spPr>
          <a:xfrm>
            <a:off x="5367361" y="1284443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Arrow: U-Turn 16">
            <a:extLst>
              <a:ext uri="{FF2B5EF4-FFF2-40B4-BE49-F238E27FC236}">
                <a16:creationId xmlns:a16="http://schemas.microsoft.com/office/drawing/2014/main" id="{2C6AF3E6-78E8-00B9-DD2A-87A07AF8A88E}"/>
              </a:ext>
            </a:extLst>
          </p:cNvPr>
          <p:cNvSpPr/>
          <p:nvPr/>
        </p:nvSpPr>
        <p:spPr>
          <a:xfrm rot="10800000" flipH="1">
            <a:off x="4377635" y="2709259"/>
            <a:ext cx="6586330" cy="130886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18" name="Picture 6" descr="Coca Cola Circle Logo Vector (.AI) Free Download">
            <a:extLst>
              <a:ext uri="{FF2B5EF4-FFF2-40B4-BE49-F238E27FC236}">
                <a16:creationId xmlns:a16="http://schemas.microsoft.com/office/drawing/2014/main" id="{2844D501-46D3-BEAD-77D4-BA0760640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4912377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AD87CA-307D-AB67-29B0-F01E791E0625}"/>
              </a:ext>
            </a:extLst>
          </p:cNvPr>
          <p:cNvSpPr txBox="1"/>
          <p:nvPr/>
        </p:nvSpPr>
        <p:spPr>
          <a:xfrm>
            <a:off x="594208" y="4317982"/>
            <a:ext cx="1292033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Degrading physical </a:t>
            </a:r>
            <a:r>
              <a:rPr lang="en-US" sz="2000" dirty="0" err="1"/>
              <a:t>propeties</a:t>
            </a:r>
            <a:endParaRPr lang="en-US" sz="2000" baseline="30000" dirty="0"/>
          </a:p>
        </p:txBody>
      </p:sp>
      <p:pic>
        <p:nvPicPr>
          <p:cNvPr id="22" name="Picture 6" descr="Coca Cola Circle Logo Vector (.AI) Free Download">
            <a:extLst>
              <a:ext uri="{FF2B5EF4-FFF2-40B4-BE49-F238E27FC236}">
                <a16:creationId xmlns:a16="http://schemas.microsoft.com/office/drawing/2014/main" id="{12BBA4E3-E8FE-AD86-11E1-16CD9DDD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12" y="4912377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65C315-0C28-FE0B-CEA1-D0D47A613ED7}"/>
              </a:ext>
            </a:extLst>
          </p:cNvPr>
          <p:cNvSpPr txBox="1"/>
          <p:nvPr/>
        </p:nvSpPr>
        <p:spPr>
          <a:xfrm>
            <a:off x="5080682" y="4317982"/>
            <a:ext cx="1293842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 err="1"/>
              <a:t>Supression</a:t>
            </a:r>
            <a:r>
              <a:rPr lang="en-US" sz="2000" dirty="0"/>
              <a:t> by more salient stimuli</a:t>
            </a:r>
            <a:endParaRPr lang="en-US" sz="2000" baseline="300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2B8A59F-A061-AC63-6EA1-399499377148}"/>
              </a:ext>
            </a:extLst>
          </p:cNvPr>
          <p:cNvSpPr/>
          <p:nvPr/>
        </p:nvSpPr>
        <p:spPr>
          <a:xfrm>
            <a:off x="6095999" y="5306658"/>
            <a:ext cx="289034" cy="28559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377F5C9-9871-741A-560C-BB865B01F665}"/>
              </a:ext>
            </a:extLst>
          </p:cNvPr>
          <p:cNvSpPr/>
          <p:nvPr/>
        </p:nvSpPr>
        <p:spPr>
          <a:xfrm>
            <a:off x="7052441" y="5731261"/>
            <a:ext cx="404647" cy="43305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A74782-859A-EEAC-CC82-6F44D1486C55}"/>
              </a:ext>
            </a:extLst>
          </p:cNvPr>
          <p:cNvSpPr/>
          <p:nvPr/>
        </p:nvSpPr>
        <p:spPr>
          <a:xfrm>
            <a:off x="6095999" y="5731261"/>
            <a:ext cx="650598" cy="5479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7189076-CD25-4CBF-ECFE-B0F0149D547D}"/>
              </a:ext>
            </a:extLst>
          </p:cNvPr>
          <p:cNvSpPr/>
          <p:nvPr/>
        </p:nvSpPr>
        <p:spPr>
          <a:xfrm>
            <a:off x="6927560" y="5241581"/>
            <a:ext cx="529506" cy="43305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B60C1D-BC59-4524-C905-A724420449A5}"/>
              </a:ext>
            </a:extLst>
          </p:cNvPr>
          <p:cNvSpPr/>
          <p:nvPr/>
        </p:nvSpPr>
        <p:spPr>
          <a:xfrm>
            <a:off x="6318450" y="5272487"/>
            <a:ext cx="404648" cy="3707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C82B2B7-578A-6764-406A-7FDAA0ACC602}"/>
              </a:ext>
            </a:extLst>
          </p:cNvPr>
          <p:cNvSpPr/>
          <p:nvPr/>
        </p:nvSpPr>
        <p:spPr>
          <a:xfrm>
            <a:off x="7017997" y="6087350"/>
            <a:ext cx="289034" cy="242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E87BF18-7313-0198-3DF6-DB2A7BF952A7}"/>
              </a:ext>
            </a:extLst>
          </p:cNvPr>
          <p:cNvSpPr/>
          <p:nvPr/>
        </p:nvSpPr>
        <p:spPr>
          <a:xfrm>
            <a:off x="6546917" y="5984452"/>
            <a:ext cx="404647" cy="3707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4BEF404-A996-0272-2646-DD25FCE2BEA4}"/>
              </a:ext>
            </a:extLst>
          </p:cNvPr>
          <p:cNvSpPr/>
          <p:nvPr/>
        </p:nvSpPr>
        <p:spPr>
          <a:xfrm>
            <a:off x="7231989" y="5565388"/>
            <a:ext cx="266365" cy="24283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FAF215E-2357-CEBC-FC0F-E37ECB21D0F0}"/>
              </a:ext>
            </a:extLst>
          </p:cNvPr>
          <p:cNvSpPr/>
          <p:nvPr/>
        </p:nvSpPr>
        <p:spPr>
          <a:xfrm>
            <a:off x="6951082" y="5761070"/>
            <a:ext cx="314446" cy="2599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AB2577-9767-9876-AA57-7808E6DD75EC}"/>
              </a:ext>
            </a:extLst>
          </p:cNvPr>
          <p:cNvSpPr/>
          <p:nvPr/>
        </p:nvSpPr>
        <p:spPr>
          <a:xfrm>
            <a:off x="6710364" y="5266247"/>
            <a:ext cx="314446" cy="259936"/>
          </a:xfrm>
          <a:prstGeom prst="ellipse">
            <a:avLst/>
          </a:prstGeom>
          <a:solidFill>
            <a:srgbClr val="EE2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23A92A-C49A-2080-296F-97CA956113C8}"/>
              </a:ext>
            </a:extLst>
          </p:cNvPr>
          <p:cNvSpPr/>
          <p:nvPr/>
        </p:nvSpPr>
        <p:spPr>
          <a:xfrm>
            <a:off x="6798209" y="6100548"/>
            <a:ext cx="285306" cy="27994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90969D3-D8E9-3048-55C0-8F7802DAD2B8}"/>
              </a:ext>
            </a:extLst>
          </p:cNvPr>
          <p:cNvSpPr/>
          <p:nvPr/>
        </p:nvSpPr>
        <p:spPr>
          <a:xfrm>
            <a:off x="6545797" y="5249259"/>
            <a:ext cx="285306" cy="279949"/>
          </a:xfrm>
          <a:prstGeom prst="ellipse">
            <a:avLst/>
          </a:prstGeom>
          <a:solidFill>
            <a:srgbClr val="00D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299EBEF-695E-F336-11B2-F698CAE1783A}"/>
              </a:ext>
            </a:extLst>
          </p:cNvPr>
          <p:cNvSpPr/>
          <p:nvPr/>
        </p:nvSpPr>
        <p:spPr>
          <a:xfrm>
            <a:off x="6746597" y="5503867"/>
            <a:ext cx="336918" cy="3707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708F728-9201-B77B-9E84-069C124F000B}"/>
              </a:ext>
            </a:extLst>
          </p:cNvPr>
          <p:cNvSpPr/>
          <p:nvPr/>
        </p:nvSpPr>
        <p:spPr>
          <a:xfrm>
            <a:off x="6061442" y="5784727"/>
            <a:ext cx="285306" cy="279949"/>
          </a:xfrm>
          <a:prstGeom prst="ellipse">
            <a:avLst/>
          </a:prstGeom>
          <a:solidFill>
            <a:srgbClr val="00D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39A573C-23D5-D9A9-CD37-AC2D33C856E0}"/>
              </a:ext>
            </a:extLst>
          </p:cNvPr>
          <p:cNvSpPr/>
          <p:nvPr/>
        </p:nvSpPr>
        <p:spPr>
          <a:xfrm>
            <a:off x="6031372" y="5573557"/>
            <a:ext cx="366651" cy="30050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5FB6A35-68F2-4C16-585E-33541ED578B8}"/>
              </a:ext>
            </a:extLst>
          </p:cNvPr>
          <p:cNvSpPr/>
          <p:nvPr/>
        </p:nvSpPr>
        <p:spPr>
          <a:xfrm>
            <a:off x="6746597" y="5891038"/>
            <a:ext cx="404647" cy="319276"/>
          </a:xfrm>
          <a:prstGeom prst="ellipse">
            <a:avLst/>
          </a:prstGeom>
          <a:solidFill>
            <a:srgbClr val="EE2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7B40860-A4B4-EBC3-4166-3619A5ED72ED}"/>
              </a:ext>
            </a:extLst>
          </p:cNvPr>
          <p:cNvSpPr/>
          <p:nvPr/>
        </p:nvSpPr>
        <p:spPr>
          <a:xfrm>
            <a:off x="6367642" y="5779905"/>
            <a:ext cx="349381" cy="3357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36CE0A1-AD0C-64F5-5435-B711764E37AD}"/>
              </a:ext>
            </a:extLst>
          </p:cNvPr>
          <p:cNvSpPr/>
          <p:nvPr/>
        </p:nvSpPr>
        <p:spPr>
          <a:xfrm>
            <a:off x="6934199" y="5457175"/>
            <a:ext cx="210237" cy="16647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4DEDC3C-40ED-5074-963B-E0923CA1B9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04" b="89990" l="4066" r="97338">
                        <a14:foregroundMark x1="9923" y1="17131" x2="4114" y2="28896"/>
                        <a14:foregroundMark x1="4114" y1="28896" x2="4453" y2="30031"/>
                        <a14:foregroundMark x1="90755" y1="20021" x2="93175" y2="28586"/>
                        <a14:foregroundMark x1="93175" y1="28586" x2="92740" y2="30444"/>
                        <a14:foregroundMark x1="97338" y1="22910" x2="96273" y2="277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1712" y="4912377"/>
            <a:ext cx="4100794" cy="192336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57FFEDB-2029-16C7-6DB5-26A98FA4CDB6}"/>
              </a:ext>
            </a:extLst>
          </p:cNvPr>
          <p:cNvSpPr txBox="1"/>
          <p:nvPr/>
        </p:nvSpPr>
        <p:spPr>
          <a:xfrm>
            <a:off x="9355204" y="4317982"/>
            <a:ext cx="129384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Diverting attention</a:t>
            </a:r>
            <a:endParaRPr lang="en-US" sz="2000" baseline="30000" dirty="0"/>
          </a:p>
        </p:txBody>
      </p:sp>
      <p:pic>
        <p:nvPicPr>
          <p:cNvPr id="49" name="Picture 6" descr="Coca Cola Circle Logo Vector (.AI) Free Download">
            <a:extLst>
              <a:ext uri="{FF2B5EF4-FFF2-40B4-BE49-F238E27FC236}">
                <a16:creationId xmlns:a16="http://schemas.microsoft.com/office/drawing/2014/main" id="{37B3DA9D-FE44-8859-DEF0-8E2D5678A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047" y="5168935"/>
            <a:ext cx="998710" cy="99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Funny clown cartoon playing balls on bicycle Vector Image | Clowns funny,  Clown crafts, Clown images">
            <a:extLst>
              <a:ext uri="{FF2B5EF4-FFF2-40B4-BE49-F238E27FC236}">
                <a16:creationId xmlns:a16="http://schemas.microsoft.com/office/drawing/2014/main" id="{1D624080-E510-DFAC-3DE3-8A523CC66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204" b="88519" l="3429" r="98429">
                        <a14:foregroundMark x1="34857" y1="51944" x2="25857" y2="30278"/>
                        <a14:foregroundMark x1="25143" y1="18796" x2="27143" y2="38519"/>
                        <a14:foregroundMark x1="9143" y1="27222" x2="16143" y2="36574"/>
                        <a14:foregroundMark x1="38143" y1="28333" x2="33143" y2="36574"/>
                        <a14:foregroundMark x1="22429" y1="46111" x2="22857" y2="55370"/>
                        <a14:foregroundMark x1="26857" y1="58889" x2="32857" y2="72315"/>
                        <a14:foregroundMark x1="34857" y1="72500" x2="32429" y2="82315"/>
                        <a14:foregroundMark x1="32857" y1="76667" x2="35143" y2="85926"/>
                        <a14:foregroundMark x1="32143" y1="84630" x2="39857" y2="87500"/>
                        <a14:foregroundMark x1="46857" y1="84907" x2="33429" y2="77315"/>
                        <a14:foregroundMark x1="45571" y1="61019" x2="57857" y2="60833"/>
                        <a14:foregroundMark x1="52571" y1="38704" x2="58571" y2="44352"/>
                        <a14:foregroundMark x1="41571" y1="47778" x2="57857" y2="50833"/>
                        <a14:foregroundMark x1="73000" y1="34352" x2="85286" y2="42222"/>
                        <a14:foregroundMark x1="75000" y1="18148" x2="90714" y2="16389"/>
                        <a14:foregroundMark x1="90286" y1="13333" x2="98714" y2="12963"/>
                        <a14:foregroundMark x1="49143" y1="12500" x2="43571" y2="4259"/>
                        <a14:foregroundMark x1="51143" y1="11667" x2="54571" y2="14907"/>
                        <a14:foregroundMark x1="43857" y1="3611" x2="42143" y2="1204"/>
                        <a14:foregroundMark x1="7714" y1="28056" x2="3429" y2="25926"/>
                        <a14:foregroundMark x1="55286" y1="49722" x2="62571" y2="48704"/>
                        <a14:foregroundMark x1="59857" y1="51296" x2="66286" y2="51296"/>
                        <a14:foregroundMark x1="64286" y1="50370" x2="68857" y2="49722"/>
                        <a14:foregroundMark x1="42571" y1="45463" x2="39857" y2="44815"/>
                        <a14:foregroundMark x1="18714" y1="45833" x2="21143" y2="44167"/>
                        <a14:foregroundMark x1="24857" y1="77037" x2="46143" y2="75741"/>
                        <a14:foregroundMark x1="23429" y1="77315" x2="47571" y2="76204"/>
                        <a14:foregroundMark x1="28857" y1="76389" x2="38857" y2="74074"/>
                        <a14:foregroundMark x1="41571" y1="73796" x2="45857" y2="74722"/>
                        <a14:foregroundMark x1="40143" y1="62963" x2="40143" y2="71389"/>
                        <a14:foregroundMark x1="24429" y1="86852" x2="41857" y2="88519"/>
                        <a14:foregroundMark x1="25857" y1="87870" x2="23857" y2="80741"/>
                        <a14:foregroundMark x1="86714" y1="39815" x2="92286" y2="43889"/>
                        <a14:foregroundMark x1="61857" y1="53056" x2="66571" y2="54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696"/>
          <a:stretch/>
        </p:blipFill>
        <p:spPr bwMode="auto">
          <a:xfrm>
            <a:off x="9581737" y="4384582"/>
            <a:ext cx="1571903" cy="223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85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1" grpId="0"/>
      <p:bldP spid="15" grpId="0"/>
      <p:bldP spid="16" grpId="0" animBg="1"/>
      <p:bldP spid="21" grpId="0"/>
      <p:bldP spid="23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EF91BD-47ED-1300-7397-9F3A53925C30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C284992-0B90-544C-A6A1-A3C101A0586A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31F30EE-BEA8-1398-380F-92938E8DFF18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C6FB06D-44CB-97FD-FDF0-EDB6D2148915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519A0C7C-312D-018D-F089-899FDD8CF272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B8756A0-B752-F379-B005-3F57650F6C1C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DE8BCA2-7FEF-E9EB-5D4D-62B61369798E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B4E54AC-7FEA-77ED-6EED-77A99661EAB6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C22701-6B4E-8245-EAA9-275108D8F1F9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A279CA8-3F62-DE4A-4156-5788A0BCF1C6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93A91FC-0DE4-92A2-C44F-B5339485F26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6A654DA-2864-9B00-4311-159CC8E1649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58B3D66-5769-D7BC-707A-1CA2082EFDBA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EE3BA94-D3B2-8C7F-527D-DF4CA0059A6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6B13F5A-F432-209D-D596-9FB2286A7864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9827CA5-E18F-F712-2860-806A37FB3E8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80DA78-7B7C-A50B-49AF-515FD05B8B94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3D18972-8C03-4B4F-7182-4D3887D8E948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B40D3B2-8978-F1D5-082E-BF4C6F93F676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EBE2E76-F8B0-D782-17D7-9C77FC5826A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26B9E0C-66F8-4D11-B04D-402EB2C3FE1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5F9BE17-17BB-1202-594B-91CEDF193EDC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BFE03DA-DF71-7A4D-3C23-098B7787B9A4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4F81ADB9-ABF4-8FD6-A614-A24A2409EFCB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AEB84EF-A7B3-933D-A0A2-E23E1424A754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83B2D19-F5B8-E677-519C-F5F4E2FDD3B2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A98CD9A1-177D-52E2-E79F-51295FE32F4B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A33AAC0-2AB5-40A9-1490-41467D58F0D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E0DE81F-FE62-69AC-8978-D3FF61937EC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AF2955A-09AE-6A9E-8B93-422BE5F3E645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C908E2B-6176-10E6-52CE-ABAA337D959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AD3F27F-42E4-1999-AFB4-B09A157431B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2A39163-3618-B479-B7AF-88F0AAE3D75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9B3A85E-9F8F-A734-4AEC-77A09DD8B061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B28B50D-C5FE-AECF-98AC-E23668C925E7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A286177-2428-C9F6-D2DD-C0E0EC1B49E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33BC378-6AB0-DF51-6584-9679CAF61648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935624E-7B4D-DA3E-E1F4-B89C8CF785D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BF75068-DC4F-68F4-20AC-A11892EF3738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94C6610-14FA-E420-5BA4-963C1C0A3BF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17EE6F2-3809-AF3A-D486-D2014F265BD0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481C5C2-3B0A-8A36-44DC-EC5490494A98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C5E5011-2AD2-426B-1AB2-BA4E3A9B53E4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CA1DA79-ED53-0DC9-9B85-E9238D5340C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C8E597D-2DB6-7482-0BF9-AA5BA7197FDA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82A57857-BF20-7C65-90CD-FFD85C502D7C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2934FD9-01D9-F86B-E181-92778C5C60BA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B056006-5399-FC3E-5B30-089B50C0CBFF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1DBA957-0D2F-B3C0-D19B-6C8445D0167D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3DA8FA42-9128-3BB8-A7FD-C68F48A01882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10312BE-8306-1D01-F101-156096C7D92C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352B0DE-0F81-45EA-BBC1-3653F8D32B0D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75072949-D904-2297-DF0B-49AF132BB1B1}"/>
              </a:ext>
            </a:extLst>
          </p:cNvPr>
          <p:cNvSpPr txBox="1"/>
          <p:nvPr/>
        </p:nvSpPr>
        <p:spPr>
          <a:xfrm>
            <a:off x="277091" y="904935"/>
            <a:ext cx="72917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Priming paradigm</a:t>
            </a:r>
            <a:endParaRPr lang="en-US" sz="2400" dirty="0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9F08EB52-E652-E336-3C14-8AC96DE41F34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38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6F30D1D-386D-2D02-765F-D320C957ECB2}"/>
              </a:ext>
            </a:extLst>
          </p:cNvPr>
          <p:cNvGrpSpPr/>
          <p:nvPr/>
        </p:nvGrpSpPr>
        <p:grpSpPr>
          <a:xfrm>
            <a:off x="9492448" y="4246706"/>
            <a:ext cx="2504709" cy="1182255"/>
            <a:chOff x="4217798" y="581890"/>
            <a:chExt cx="2504709" cy="1182255"/>
          </a:xfrm>
        </p:grpSpPr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B986BE95-175D-A4EF-053C-BABCEB7ADCBE}"/>
                </a:ext>
              </a:extLst>
            </p:cNvPr>
            <p:cNvSpPr/>
            <p:nvPr/>
          </p:nvSpPr>
          <p:spPr>
            <a:xfrm>
              <a:off x="4322617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E6947D0-0C29-ECF6-90E1-C978C8D532E0}"/>
                </a:ext>
              </a:extLst>
            </p:cNvPr>
            <p:cNvSpPr txBox="1"/>
            <p:nvPr/>
          </p:nvSpPr>
          <p:spPr>
            <a:xfrm>
              <a:off x="4217798" y="926338"/>
              <a:ext cx="2504709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CLOUD / RIVER</a:t>
              </a:r>
              <a:endParaRPr lang="he-IL" sz="2200" dirty="0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09E5621-47A4-CBA5-FE12-B5BA1DBEB21D}"/>
              </a:ext>
            </a:extLst>
          </p:cNvPr>
          <p:cNvGrpSpPr/>
          <p:nvPr/>
        </p:nvGrpSpPr>
        <p:grpSpPr>
          <a:xfrm>
            <a:off x="6977342" y="4238783"/>
            <a:ext cx="2293650" cy="1182255"/>
            <a:chOff x="7158178" y="581890"/>
            <a:chExt cx="2293650" cy="1182255"/>
          </a:xfrm>
        </p:grpSpPr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7669442C-0434-B871-11F3-D23DD3EE6772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7D87BA6A-6A0B-8681-BEC9-75BE237A071C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4E0CF2B8-8923-9D45-022A-08DB0A9937C5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75072949-D904-2297-DF0B-49AF132BB1B1}"/>
              </a:ext>
            </a:extLst>
          </p:cNvPr>
          <p:cNvSpPr txBox="1"/>
          <p:nvPr/>
        </p:nvSpPr>
        <p:spPr>
          <a:xfrm>
            <a:off x="277091" y="904935"/>
            <a:ext cx="72917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Priming paradigm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F29E3BC-7725-224C-2B08-AAC566C57951}"/>
              </a:ext>
            </a:extLst>
          </p:cNvPr>
          <p:cNvSpPr txBox="1"/>
          <p:nvPr/>
        </p:nvSpPr>
        <p:spPr>
          <a:xfrm>
            <a:off x="7073153" y="3665038"/>
            <a:ext cx="508034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Subjective                         Objective</a:t>
            </a:r>
          </a:p>
        </p:txBody>
      </p:sp>
    </p:spTree>
    <p:extLst>
      <p:ext uri="{BB962C8B-B14F-4D97-AF65-F5344CB8AC3E}">
        <p14:creationId xmlns:p14="http://schemas.microsoft.com/office/powerpoint/2010/main" val="125929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5072949-D904-2297-DF0B-49AF132BB1B1}"/>
              </a:ext>
            </a:extLst>
          </p:cNvPr>
          <p:cNvSpPr txBox="1"/>
          <p:nvPr/>
        </p:nvSpPr>
        <p:spPr>
          <a:xfrm>
            <a:off x="277091" y="904935"/>
            <a:ext cx="72917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Priming paradigm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7D4F1759-4110-3369-6A40-F3494D11338D}"/>
              </a:ext>
            </a:extLst>
          </p:cNvPr>
          <p:cNvGrpSpPr/>
          <p:nvPr/>
        </p:nvGrpSpPr>
        <p:grpSpPr>
          <a:xfrm>
            <a:off x="7096781" y="2870777"/>
            <a:ext cx="4992022" cy="3572527"/>
            <a:chOff x="7096781" y="2870777"/>
            <a:chExt cx="4992022" cy="357252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F1F08FE-4598-938E-4C6A-33047BB2F9DE}"/>
                </a:ext>
              </a:extLst>
            </p:cNvPr>
            <p:cNvCxnSpPr/>
            <p:nvPr/>
          </p:nvCxnSpPr>
          <p:spPr>
            <a:xfrm>
              <a:off x="7651750" y="2870777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91554BB-AB3C-DD90-7E16-36B6D94F158B}"/>
                </a:ext>
              </a:extLst>
            </p:cNvPr>
            <p:cNvCxnSpPr>
              <a:cxnSpLocks/>
            </p:cNvCxnSpPr>
            <p:nvPr/>
          </p:nvCxnSpPr>
          <p:spPr>
            <a:xfrm>
              <a:off x="7632700" y="5066845"/>
              <a:ext cx="24003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945E088-55F1-E163-3EB0-C37499F65279}"/>
                </a:ext>
              </a:extLst>
            </p:cNvPr>
            <p:cNvSpPr/>
            <p:nvPr/>
          </p:nvSpPr>
          <p:spPr>
            <a:xfrm>
              <a:off x="9011304" y="4061005"/>
              <a:ext cx="576593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ADDCA58-453B-AF4E-BCE2-A0153E99D2EC}"/>
                </a:ext>
              </a:extLst>
            </p:cNvPr>
            <p:cNvSpPr txBox="1"/>
            <p:nvPr/>
          </p:nvSpPr>
          <p:spPr>
            <a:xfrm rot="16200000">
              <a:off x="7044396" y="3735572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BE9E4E3-7A50-AD0B-7E96-A0829B509F9F}"/>
                </a:ext>
              </a:extLst>
            </p:cNvPr>
            <p:cNvSpPr/>
            <p:nvPr/>
          </p:nvSpPr>
          <p:spPr>
            <a:xfrm>
              <a:off x="8034013" y="3277790"/>
              <a:ext cx="576593" cy="1789055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C40C05-AD88-4371-F808-3A3FD8A672E5}"/>
                </a:ext>
              </a:extLst>
            </p:cNvPr>
            <p:cNvSpPr txBox="1"/>
            <p:nvPr/>
          </p:nvSpPr>
          <p:spPr>
            <a:xfrm>
              <a:off x="8517290" y="5121672"/>
              <a:ext cx="155446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Congruent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A3FCE0F-8594-721C-7ADF-4667B4EE969D}"/>
                </a:ext>
              </a:extLst>
            </p:cNvPr>
            <p:cNvSpPr txBox="1"/>
            <p:nvPr/>
          </p:nvSpPr>
          <p:spPr>
            <a:xfrm>
              <a:off x="7701116" y="5612307"/>
              <a:ext cx="1554464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Incongruent</a:t>
              </a:r>
            </a:p>
          </p:txBody>
        </p:sp>
        <p:sp>
          <p:nvSpPr>
            <p:cNvPr id="134" name="Left Brace 133">
              <a:extLst>
                <a:ext uri="{FF2B5EF4-FFF2-40B4-BE49-F238E27FC236}">
                  <a16:creationId xmlns:a16="http://schemas.microsoft.com/office/drawing/2014/main" id="{F6465FA0-6ECF-0D08-F410-BCF93CBDDCE4}"/>
                </a:ext>
              </a:extLst>
            </p:cNvPr>
            <p:cNvSpPr/>
            <p:nvPr/>
          </p:nvSpPr>
          <p:spPr>
            <a:xfrm rot="10800000">
              <a:off x="9854570" y="3307468"/>
              <a:ext cx="404629" cy="795525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59CE81F-3A02-D39B-6E28-0EDD798A0266}"/>
                </a:ext>
              </a:extLst>
            </p:cNvPr>
            <p:cNvSpPr txBox="1"/>
            <p:nvPr/>
          </p:nvSpPr>
          <p:spPr>
            <a:xfrm>
              <a:off x="10378146" y="3437777"/>
              <a:ext cx="1710657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Congruency effect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6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Consequences of Low Sensitivity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3A4EEA-E140-4001-9A14-9F1FB399EDF4}"/>
              </a:ext>
            </a:extLst>
          </p:cNvPr>
          <p:cNvGrpSpPr/>
          <p:nvPr/>
        </p:nvGrpSpPr>
        <p:grpSpPr>
          <a:xfrm>
            <a:off x="8660492" y="2917640"/>
            <a:ext cx="2117909" cy="2168177"/>
            <a:chOff x="9034505" y="3429000"/>
            <a:chExt cx="2117909" cy="2168177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67911427-17B3-4B98-9FA6-393496BCE5D3}"/>
                </a:ext>
              </a:extLst>
            </p:cNvPr>
            <p:cNvSpPr/>
            <p:nvPr/>
          </p:nvSpPr>
          <p:spPr>
            <a:xfrm flipH="1">
              <a:off x="9754281" y="3756663"/>
              <a:ext cx="1398133" cy="1532708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8133" h="1532708">
                  <a:moveTo>
                    <a:pt x="1398133" y="814251"/>
                  </a:moveTo>
                  <a:lnTo>
                    <a:pt x="1398133" y="814251"/>
                  </a:lnTo>
                  <a:lnTo>
                    <a:pt x="340042" y="1497874"/>
                  </a:lnTo>
                  <a:lnTo>
                    <a:pt x="300853" y="1506582"/>
                  </a:lnTo>
                  <a:cubicBezTo>
                    <a:pt x="295022" y="1507928"/>
                    <a:pt x="289278" y="1509639"/>
                    <a:pt x="283436" y="1510937"/>
                  </a:cubicBezTo>
                  <a:cubicBezTo>
                    <a:pt x="276212" y="1512543"/>
                    <a:pt x="268889" y="1513686"/>
                    <a:pt x="261665" y="1515291"/>
                  </a:cubicBezTo>
                  <a:cubicBezTo>
                    <a:pt x="255823" y="1516589"/>
                    <a:pt x="250090" y="1518347"/>
                    <a:pt x="244248" y="1519645"/>
                  </a:cubicBezTo>
                  <a:cubicBezTo>
                    <a:pt x="237023" y="1521251"/>
                    <a:pt x="229656" y="1522205"/>
                    <a:pt x="222476" y="1524000"/>
                  </a:cubicBezTo>
                  <a:cubicBezTo>
                    <a:pt x="212225" y="1526563"/>
                    <a:pt x="202156" y="1529805"/>
                    <a:pt x="191996" y="1532708"/>
                  </a:cubicBezTo>
                  <a:cubicBezTo>
                    <a:pt x="152807" y="1529805"/>
                    <a:pt x="113531" y="1527910"/>
                    <a:pt x="74430" y="1524000"/>
                  </a:cubicBezTo>
                  <a:cubicBezTo>
                    <a:pt x="69863" y="1523543"/>
                    <a:pt x="65353" y="1521922"/>
                    <a:pt x="61368" y="1519645"/>
                  </a:cubicBezTo>
                  <a:cubicBezTo>
                    <a:pt x="55067" y="1516044"/>
                    <a:pt x="49756" y="1510936"/>
                    <a:pt x="43950" y="1506582"/>
                  </a:cubicBezTo>
                  <a:cubicBezTo>
                    <a:pt x="17283" y="1466581"/>
                    <a:pt x="53726" y="1515454"/>
                    <a:pt x="22179" y="1489165"/>
                  </a:cubicBezTo>
                  <a:cubicBezTo>
                    <a:pt x="15302" y="1483434"/>
                    <a:pt x="3345" y="1463142"/>
                    <a:pt x="408" y="1454331"/>
                  </a:cubicBezTo>
                  <a:cubicBezTo>
                    <a:pt x="-510" y="1451577"/>
                    <a:pt x="408" y="1448525"/>
                    <a:pt x="408" y="1445622"/>
                  </a:cubicBezTo>
                  <a:lnTo>
                    <a:pt x="697093" y="0"/>
                  </a:lnTo>
                  <a:lnTo>
                    <a:pt x="1398133" y="81425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026" name="Picture 2" descr="Looking Glass Png - Magnifying Glass Clipart, Transparent Png - kindpng">
              <a:extLst>
                <a:ext uri="{FF2B5EF4-FFF2-40B4-BE49-F238E27FC236}">
                  <a16:creationId xmlns:a16="http://schemas.microsoft.com/office/drawing/2014/main" id="{A8B62158-7632-49B9-B6F0-7C2221885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43" b="90599" l="5814" r="96047">
                          <a14:foregroundMark x1="18837" y1="22879" x2="35349" y2="11065"/>
                          <a14:foregroundMark x1="8953" y1="39185" x2="14419" y2="16972"/>
                          <a14:foregroundMark x1="14419" y1="16972" x2="46047" y2="8403"/>
                          <a14:foregroundMark x1="46047" y1="8403" x2="56744" y2="12230"/>
                          <a14:foregroundMark x1="58140" y1="8819" x2="29767" y2="7820"/>
                          <a14:foregroundMark x1="35698" y1="4243" x2="46628" y2="4576"/>
                          <a14:foregroundMark x1="5930" y1="32529" x2="8140" y2="20632"/>
                          <a14:foregroundMark x1="85349" y1="90599" x2="96047" y2="847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034505" y="3429000"/>
              <a:ext cx="1551351" cy="2168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9335B18-3F16-455B-AE58-AE91C9DFC65B}"/>
              </a:ext>
            </a:extLst>
          </p:cNvPr>
          <p:cNvSpPr txBox="1"/>
          <p:nvPr/>
        </p:nvSpPr>
        <p:spPr>
          <a:xfrm>
            <a:off x="277091" y="904935"/>
            <a:ext cx="7291718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Problem: </a:t>
            </a:r>
            <a:r>
              <a:rPr lang="en-US" sz="2400" dirty="0"/>
              <a:t>Common measure can’t pick up the effect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Consequence: </a:t>
            </a:r>
            <a:r>
              <a:rPr lang="en-US" sz="2400" dirty="0"/>
              <a:t>controversy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Explanation:</a:t>
            </a:r>
            <a:r>
              <a:rPr lang="en-US" sz="2400" dirty="0"/>
              <a:t> Underestimation of the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</a:t>
            </a:r>
            <a:r>
              <a:rPr lang="en-US" sz="2400" dirty="0"/>
              <a:t> Increase sensitivity</a:t>
            </a:r>
            <a:endParaRPr lang="en-US" sz="24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F15452-E606-4A17-9A31-35B08EFAF14D}"/>
              </a:ext>
            </a:extLst>
          </p:cNvPr>
          <p:cNvGrpSpPr/>
          <p:nvPr/>
        </p:nvGrpSpPr>
        <p:grpSpPr>
          <a:xfrm>
            <a:off x="-13488" y="3854753"/>
            <a:ext cx="8329685" cy="3003247"/>
            <a:chOff x="282731" y="5647267"/>
            <a:chExt cx="8329685" cy="300324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7270A9A-BEB1-4B2C-B95B-962D26350BFC}"/>
                </a:ext>
              </a:extLst>
            </p:cNvPr>
            <p:cNvGrpSpPr/>
            <p:nvPr/>
          </p:nvGrpSpPr>
          <p:grpSpPr>
            <a:xfrm>
              <a:off x="282731" y="5647267"/>
              <a:ext cx="8329685" cy="3003247"/>
              <a:chOff x="43245" y="3854753"/>
              <a:chExt cx="8329685" cy="3003247"/>
            </a:xfrm>
          </p:grpSpPr>
          <p:sp>
            <p:nvSpPr>
              <p:cNvPr id="5" name="Speech Bubble: Oval 4">
                <a:extLst>
                  <a:ext uri="{FF2B5EF4-FFF2-40B4-BE49-F238E27FC236}">
                    <a16:creationId xmlns:a16="http://schemas.microsoft.com/office/drawing/2014/main" id="{E56CB38C-5443-4EB9-9309-16CBA0F42BCA}"/>
                  </a:ext>
                </a:extLst>
              </p:cNvPr>
              <p:cNvSpPr/>
              <p:nvPr/>
            </p:nvSpPr>
            <p:spPr>
              <a:xfrm>
                <a:off x="4412343" y="4399078"/>
                <a:ext cx="1364421" cy="1006928"/>
              </a:xfrm>
              <a:prstGeom prst="wedgeEllipseCallout">
                <a:avLst>
                  <a:gd name="adj1" fmla="val 72247"/>
                  <a:gd name="adj2" fmla="val 4808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4A4D21B-FE86-4E2E-A391-EC750E7DD3D3}"/>
                  </a:ext>
                </a:extLst>
              </p:cNvPr>
              <p:cNvGrpSpPr/>
              <p:nvPr/>
            </p:nvGrpSpPr>
            <p:grpSpPr>
              <a:xfrm>
                <a:off x="43245" y="3854753"/>
                <a:ext cx="8329685" cy="3003247"/>
                <a:chOff x="43245" y="3854753"/>
                <a:chExt cx="8329685" cy="3003247"/>
              </a:xfrm>
            </p:grpSpPr>
            <p:pic>
              <p:nvPicPr>
                <p:cNvPr id="14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1357761E-DE65-4879-9A6B-3EA87E46A5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74" r="53264"/>
                <a:stretch/>
              </p:blipFill>
              <p:spPr bwMode="auto">
                <a:xfrm>
                  <a:off x="43245" y="3854753"/>
                  <a:ext cx="2670926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A07B07DE-6925-4965-BC21-8627A9D0FB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85" t="21174"/>
                <a:stretch/>
              </p:blipFill>
              <p:spPr bwMode="auto">
                <a:xfrm>
                  <a:off x="5931746" y="3854753"/>
                  <a:ext cx="2441184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9" name="Speech Bubble: Oval 18">
                <a:extLst>
                  <a:ext uri="{FF2B5EF4-FFF2-40B4-BE49-F238E27FC236}">
                    <a16:creationId xmlns:a16="http://schemas.microsoft.com/office/drawing/2014/main" id="{E26D93BB-8F61-49DB-AB24-2D581A4A72C0}"/>
                  </a:ext>
                </a:extLst>
              </p:cNvPr>
              <p:cNvSpPr/>
              <p:nvPr/>
            </p:nvSpPr>
            <p:spPr>
              <a:xfrm>
                <a:off x="2615262" y="4399078"/>
                <a:ext cx="1364421" cy="1006928"/>
              </a:xfrm>
              <a:prstGeom prst="wedgeEllipseCallout">
                <a:avLst>
                  <a:gd name="adj1" fmla="val -68170"/>
                  <a:gd name="adj2" fmla="val 3006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23" name="Picture 10" descr="Pin on Amazing Animals and Birds">
                <a:extLst>
                  <a:ext uri="{FF2B5EF4-FFF2-40B4-BE49-F238E27FC236}">
                    <a16:creationId xmlns:a16="http://schemas.microsoft.com/office/drawing/2014/main" id="{FD418D27-7105-403A-87A5-EF0AADF0BB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286" b="98429" l="3131" r="93535">
                            <a14:foregroundMark x1="88182" y1="18286" x2="80404" y2="98429"/>
                            <a14:foregroundMark x1="80404" y1="98429" x2="80404" y2="98429"/>
                            <a14:foregroundMark x1="58182" y1="87571" x2="38687" y2="80714"/>
                            <a14:foregroundMark x1="34444" y1="93571" x2="29394" y2="78714"/>
                            <a14:foregroundMark x1="26667" y1="30286" x2="20505" y2="40143"/>
                            <a14:foregroundMark x1="28788" y1="57429" x2="18788" y2="71857"/>
                            <a14:foregroundMark x1="17576" y1="90286" x2="26162" y2="70857"/>
                            <a14:foregroundMark x1="35152" y1="68857" x2="24343" y2="28143"/>
                            <a14:foregroundMark x1="22424" y1="32286" x2="19192" y2="69429"/>
                            <a14:foregroundMark x1="14848" y1="58286" x2="12020" y2="92429"/>
                            <a14:foregroundMark x1="9495" y1="92714" x2="9899" y2="78143"/>
                            <a14:foregroundMark x1="11010" y1="65571" x2="12424" y2="46000"/>
                            <a14:foregroundMark x1="46768" y1="50000" x2="41919" y2="43143"/>
                            <a14:foregroundMark x1="40000" y1="37143" x2="36768" y2="32857"/>
                            <a14:foregroundMark x1="86869" y1="13714" x2="90909" y2="43143"/>
                            <a14:foregroundMark x1="90909" y1="43143" x2="90909" y2="43143"/>
                            <a14:foregroundMark x1="92222" y1="32857" x2="93030" y2="23571"/>
                            <a14:foregroundMark x1="93939" y1="28714" x2="93434" y2="22714"/>
                            <a14:foregroundMark x1="85859" y1="10714" x2="81616" y2="9286"/>
                            <a14:foregroundMark x1="92828" y1="21000" x2="89697" y2="15000"/>
                            <a14:foregroundMark x1="5749" y1="80751" x2="5657" y2="81429"/>
                            <a14:foregroundMark x1="8889" y1="57714" x2="6375" y2="76161"/>
                            <a14:foregroundMark x1="7374" y1="50000" x2="6362" y2="54186"/>
                            <a14:foregroundMark x1="59192" y1="91571" x2="76162" y2="91857"/>
                            <a14:backgroundMark x1="66667" y1="72143" x2="72727" y2="53571"/>
                            <a14:backgroundMark x1="65960" y1="77143" x2="64949" y2="79857"/>
                            <a14:backgroundMark x1="59798" y1="53571" x2="60101" y2="54714"/>
                            <a14:backgroundMark x1="2727" y1="43714" x2="808" y2="47000"/>
                            <a14:backgroundMark x1="89495" y1="99286" x2="93030" y2="90571"/>
                            <a14:backgroundMark x1="3333" y1="46000" x2="303" y2="80000"/>
                            <a14:backgroundMark x1="303" y1="80000" x2="0" y2="81000"/>
                            <a14:backgroundMark x1="3535" y1="54143" x2="3333" y2="80714"/>
                            <a14:backgroundMark x1="4848" y1="58000" x2="1717" y2="795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45168" y="4816507"/>
                <a:ext cx="304608" cy="215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Graphic 23" descr="Close with solid fill">
                <a:extLst>
                  <a:ext uri="{FF2B5EF4-FFF2-40B4-BE49-F238E27FC236}">
                    <a16:creationId xmlns:a16="http://schemas.microsoft.com/office/drawing/2014/main" id="{64DD5D5E-661E-4596-AC97-43E09EE1D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751305" y="4560939"/>
                <a:ext cx="726514" cy="726514"/>
              </a:xfrm>
              <a:prstGeom prst="rect">
                <a:avLst/>
              </a:prstGeom>
            </p:spPr>
          </p:pic>
        </p:grpSp>
        <p:pic>
          <p:nvPicPr>
            <p:cNvPr id="15" name="Picture 10" descr="Pin on Amazing Animals and Birds">
              <a:extLst>
                <a:ext uri="{FF2B5EF4-FFF2-40B4-BE49-F238E27FC236}">
                  <a16:creationId xmlns:a16="http://schemas.microsoft.com/office/drawing/2014/main" id="{C9489534-76A9-4A82-8EE6-03E904303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93945" y="6572736"/>
              <a:ext cx="304608" cy="215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DD4EF7-77B3-F23C-4AFE-8C9B44C97D47}"/>
              </a:ext>
            </a:extLst>
          </p:cNvPr>
          <p:cNvGrpSpPr/>
          <p:nvPr/>
        </p:nvGrpSpPr>
        <p:grpSpPr>
          <a:xfrm>
            <a:off x="8777075" y="4241897"/>
            <a:ext cx="3311728" cy="2201407"/>
            <a:chOff x="7096781" y="2870777"/>
            <a:chExt cx="4992022" cy="357252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85D3FD-C154-E1DD-F7F2-C11747FC69B4}"/>
                </a:ext>
              </a:extLst>
            </p:cNvPr>
            <p:cNvCxnSpPr/>
            <p:nvPr/>
          </p:nvCxnSpPr>
          <p:spPr>
            <a:xfrm>
              <a:off x="7651750" y="2870777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88BFDA-8B82-A930-FE24-319F521DCCA3}"/>
                </a:ext>
              </a:extLst>
            </p:cNvPr>
            <p:cNvCxnSpPr>
              <a:cxnSpLocks/>
            </p:cNvCxnSpPr>
            <p:nvPr/>
          </p:nvCxnSpPr>
          <p:spPr>
            <a:xfrm>
              <a:off x="7632700" y="5066845"/>
              <a:ext cx="24003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646398A-19A5-AFE2-A4CC-C77AC17C4718}"/>
                </a:ext>
              </a:extLst>
            </p:cNvPr>
            <p:cNvSpPr/>
            <p:nvPr/>
          </p:nvSpPr>
          <p:spPr>
            <a:xfrm>
              <a:off x="9011304" y="4061005"/>
              <a:ext cx="576593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7B4BEE-05B8-D49B-BF72-B5ECA4A16A2A}"/>
                </a:ext>
              </a:extLst>
            </p:cNvPr>
            <p:cNvSpPr txBox="1"/>
            <p:nvPr/>
          </p:nvSpPr>
          <p:spPr>
            <a:xfrm rot="16200000">
              <a:off x="7044396" y="3735572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88836E7-73FA-193D-B308-9FEBED0C9AE4}"/>
                </a:ext>
              </a:extLst>
            </p:cNvPr>
            <p:cNvSpPr/>
            <p:nvPr/>
          </p:nvSpPr>
          <p:spPr>
            <a:xfrm>
              <a:off x="8034013" y="3277790"/>
              <a:ext cx="576593" cy="1789055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3B2395-7B72-96F3-0835-D85D1FC7BEE1}"/>
                </a:ext>
              </a:extLst>
            </p:cNvPr>
            <p:cNvSpPr txBox="1"/>
            <p:nvPr/>
          </p:nvSpPr>
          <p:spPr>
            <a:xfrm>
              <a:off x="8517290" y="5121672"/>
              <a:ext cx="155446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Congruent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A6800B-E415-D7F0-C96B-248DB381478C}"/>
                </a:ext>
              </a:extLst>
            </p:cNvPr>
            <p:cNvSpPr txBox="1"/>
            <p:nvPr/>
          </p:nvSpPr>
          <p:spPr>
            <a:xfrm>
              <a:off x="7701116" y="5612307"/>
              <a:ext cx="1554464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Incongruent</a:t>
              </a:r>
            </a:p>
          </p:txBody>
        </p:sp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84BB8038-EBA5-56F8-122D-0A19F12CDDE3}"/>
                </a:ext>
              </a:extLst>
            </p:cNvPr>
            <p:cNvSpPr/>
            <p:nvPr/>
          </p:nvSpPr>
          <p:spPr>
            <a:xfrm rot="10800000">
              <a:off x="9854570" y="3307468"/>
              <a:ext cx="404629" cy="795525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3964C3-1476-8D6D-F908-F979F7F23841}"/>
                </a:ext>
              </a:extLst>
            </p:cNvPr>
            <p:cNvSpPr txBox="1"/>
            <p:nvPr/>
          </p:nvSpPr>
          <p:spPr>
            <a:xfrm>
              <a:off x="10378146" y="3437777"/>
              <a:ext cx="1710657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Congruency effect</a:t>
              </a:r>
            </a:p>
          </p:txBody>
        </p:sp>
      </p:grpSp>
      <p:pic>
        <p:nvPicPr>
          <p:cNvPr id="38" name="Picture 2" descr="Man using a huge telescope stock vector. Illustration of male - 20975508">
            <a:extLst>
              <a:ext uri="{FF2B5EF4-FFF2-40B4-BE49-F238E27FC236}">
                <a16:creationId xmlns:a16="http://schemas.microsoft.com/office/drawing/2014/main" id="{6FB8DC4E-25EA-CC05-DECB-0E99C0241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73" b="95533" l="3125" r="90000">
                        <a14:foregroundMark x1="71250" y1="95017" x2="70250" y2="89519"/>
                        <a14:foregroundMark x1="55000" y1="96048" x2="56750" y2="94158"/>
                        <a14:foregroundMark x1="9500" y1="63746" x2="5875" y2="47938"/>
                        <a14:foregroundMark x1="5875" y1="47938" x2="6125" y2="24742"/>
                        <a14:foregroundMark x1="6125" y1="24742" x2="7500" y2="22337"/>
                        <a14:foregroundMark x1="3125" y1="48797" x2="3125" y2="40206"/>
                        <a14:foregroundMark x1="16750" y1="10481" x2="27625" y2="10653"/>
                        <a14:foregroundMark x1="27625" y1="10653" x2="28250" y2="11340"/>
                        <a14:foregroundMark x1="27875" y1="7904" x2="19375" y2="6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11386" flipH="1">
            <a:off x="7804026" y="1957497"/>
            <a:ext cx="3300416" cy="240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992C64-531A-2075-F56E-EE4631062B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338" y="670737"/>
            <a:ext cx="2925677" cy="12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wift M29TZ-SM99CL-BTW1 Digital Screen Stereo Zoom Microscope Digital Screen  | Fisher Scientific">
            <a:extLst>
              <a:ext uri="{FF2B5EF4-FFF2-40B4-BE49-F238E27FC236}">
                <a16:creationId xmlns:a16="http://schemas.microsoft.com/office/drawing/2014/main" id="{71B6588C-9EC7-4C2E-BBDD-8068E1A0F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35" b="96009" l="9385" r="90000">
                        <a14:foregroundMark x1="24308" y1="21175" x2="32615" y2="12306"/>
                        <a14:foregroundMark x1="51846" y1="19734" x2="62923" y2="11973"/>
                        <a14:foregroundMark x1="62923" y1="11973" x2="46462" y2="15965"/>
                        <a14:foregroundMark x1="46462" y1="15965" x2="44923" y2="18182"/>
                        <a14:foregroundMark x1="33692" y1="24390" x2="30769" y2="12084"/>
                        <a14:foregroundMark x1="30769" y1="12084" x2="48462" y2="8204"/>
                        <a14:foregroundMark x1="48462" y1="8204" x2="61846" y2="8537"/>
                        <a14:foregroundMark x1="61846" y1="8537" x2="61385" y2="18625"/>
                        <a14:foregroundMark x1="61385" y1="18625" x2="54769" y2="24279"/>
                        <a14:foregroundMark x1="54769" y1="24279" x2="33538" y2="23947"/>
                        <a14:foregroundMark x1="33538" y1="23947" x2="19846" y2="26386"/>
                        <a14:foregroundMark x1="19846" y1="26386" x2="20462" y2="27827"/>
                        <a14:foregroundMark x1="70769" y1="4767" x2="32769" y2="6208"/>
                        <a14:foregroundMark x1="10769" y1="34257" x2="9538" y2="32927"/>
                        <a14:foregroundMark x1="40308" y1="91685" x2="49538" y2="93902"/>
                        <a14:foregroundMark x1="49538" y1="93902" x2="61538" y2="91907"/>
                        <a14:foregroundMark x1="61538" y1="91907" x2="61692" y2="90909"/>
                        <a14:foregroundMark x1="62769" y1="93681" x2="58462" y2="960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65" t="3683" r="22618"/>
          <a:stretch/>
        </p:blipFill>
        <p:spPr bwMode="auto">
          <a:xfrm flipH="1">
            <a:off x="8318926" y="840950"/>
            <a:ext cx="859602" cy="165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Improving Sensitivity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F9AA2-BE7A-4CF5-9E88-BDEE99C2D7D1}"/>
              </a:ext>
            </a:extLst>
          </p:cNvPr>
          <p:cNvSpPr txBox="1"/>
          <p:nvPr/>
        </p:nvSpPr>
        <p:spPr>
          <a:xfrm>
            <a:off x="7491123" y="5477909"/>
            <a:ext cx="481766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Continuous</a:t>
            </a:r>
            <a:endParaRPr lang="he-IL" sz="2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“Rich” – RT, onset, MAD, velocity…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E262510-32AB-42BE-992C-A9540C26C297}"/>
              </a:ext>
            </a:extLst>
          </p:cNvPr>
          <p:cNvSpPr/>
          <p:nvPr/>
        </p:nvSpPr>
        <p:spPr>
          <a:xfrm>
            <a:off x="8498930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7" name="Picture 2" descr="Looking Glass Png - Magnifying Glass Clipart, Transparent Png - kindpng">
            <a:extLst>
              <a:ext uri="{FF2B5EF4-FFF2-40B4-BE49-F238E27FC236}">
                <a16:creationId xmlns:a16="http://schemas.microsoft.com/office/drawing/2014/main" id="{ADCEA8B3-C5AB-48D5-BCBB-7B2002F9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43" b="90599" l="5814" r="96047">
                        <a14:foregroundMark x1="18837" y1="22879" x2="35349" y2="11065"/>
                        <a14:foregroundMark x1="8953" y1="39185" x2="14419" y2="16972"/>
                        <a14:foregroundMark x1="14419" y1="16972" x2="46047" y2="8403"/>
                        <a14:foregroundMark x1="46047" y1="8403" x2="56744" y2="12230"/>
                        <a14:foregroundMark x1="58140" y1="8819" x2="29767" y2="7820"/>
                        <a14:foregroundMark x1="35698" y1="4243" x2="46628" y2="4576"/>
                        <a14:foregroundMark x1="5930" y1="32529" x2="8140" y2="20632"/>
                        <a14:foregroundMark x1="85349" y1="90599" x2="96047" y2="84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55" y="894268"/>
            <a:ext cx="1028716" cy="143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7860" y="3718335"/>
            <a:ext cx="2225411" cy="918734"/>
          </a:xfrm>
          <a:prstGeom prst="rect">
            <a:avLst/>
          </a:prstGeom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5DF4166E-5B88-404A-B19F-AE8B3F6E31C7}"/>
              </a:ext>
            </a:extLst>
          </p:cNvPr>
          <p:cNvSpPr/>
          <p:nvPr/>
        </p:nvSpPr>
        <p:spPr>
          <a:xfrm>
            <a:off x="3141813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645750-B0C7-4CEC-B13D-ECCCCAF965BC}"/>
              </a:ext>
            </a:extLst>
          </p:cNvPr>
          <p:cNvSpPr txBox="1"/>
          <p:nvPr/>
        </p:nvSpPr>
        <p:spPr>
          <a:xfrm>
            <a:off x="2052251" y="5477909"/>
            <a:ext cx="337255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Single value</a:t>
            </a:r>
            <a:endParaRPr lang="he-IL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Post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“Poor” – RT, accuracy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DAEA1-34F8-8CBA-B895-1FBE1A735915}"/>
              </a:ext>
            </a:extLst>
          </p:cNvPr>
          <p:cNvGrpSpPr/>
          <p:nvPr/>
        </p:nvGrpSpPr>
        <p:grpSpPr>
          <a:xfrm>
            <a:off x="7483930" y="3193192"/>
            <a:ext cx="3205585" cy="2306486"/>
            <a:chOff x="7483930" y="3193192"/>
            <a:chExt cx="3205585" cy="23064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EC3C9F-6F75-49AB-89E7-C0196D39E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64F2B26-472E-4728-BA13-21BD07DA1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14C5378-2467-4D28-8220-BF6E1A02DDC2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B2F86C4-0B47-4494-8DD4-E08907834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79B194-2F59-4175-B080-E421E410C948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69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3266</TotalTime>
  <Words>2571</Words>
  <Application>Microsoft Office PowerPoint</Application>
  <PresentationFormat>Widescreen</PresentationFormat>
  <Paragraphs>574</Paragraphs>
  <Slides>37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93</cp:revision>
  <dcterms:created xsi:type="dcterms:W3CDTF">2022-09-13T05:06:56Z</dcterms:created>
  <dcterms:modified xsi:type="dcterms:W3CDTF">2022-09-17T08:09:37Z</dcterms:modified>
</cp:coreProperties>
</file>